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66" r:id="rId5"/>
    <p:sldId id="259" r:id="rId6"/>
    <p:sldId id="260" r:id="rId7"/>
    <p:sldId id="261" r:id="rId8"/>
    <p:sldId id="262" r:id="rId9"/>
    <p:sldId id="267" r:id="rId10"/>
    <p:sldId id="268" r:id="rId11"/>
    <p:sldId id="263" r:id="rId12"/>
    <p:sldId id="264" r:id="rId13"/>
    <p:sldId id="269" r:id="rId14"/>
    <p:sldId id="270" r:id="rId15"/>
    <p:sldId id="265" r:id="rId16"/>
    <p:sldId id="271" r:id="rId17"/>
    <p:sldId id="297" r:id="rId18"/>
  </p:sldIdLst>
  <p:sldSz cx="14630400" cy="8229600"/>
  <p:notesSz cx="8229600" cy="14630400"/>
  <p:embeddedFontLst>
    <p:embeddedFont>
      <p:font typeface="Prata" panose="020B0604020202020204" charset="0"/>
      <p:regular r:id="rId20"/>
    </p:embeddedFont>
    <p:embeddedFont>
      <p:font typeface="Raleway"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168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01246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8C0DA-A31E-477D-00C2-77A2FAC37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CCE6F-87F4-CEC1-5155-F3D0643DC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B33962-F8EB-3710-BE8D-7CC460582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38B2AC-916E-665C-4C7A-0AB0F306B62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03713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619845"/>
            <a:ext cx="7556421" cy="2835116"/>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Unlocking Customer Behavior: A Deep Dive into Term Deposit Subscriptions</a:t>
            </a:r>
            <a:endParaRPr lang="en-US" sz="4450" dirty="0"/>
          </a:p>
        </p:txBody>
      </p:sp>
      <p:sp>
        <p:nvSpPr>
          <p:cNvPr id="4" name="Text 1"/>
          <p:cNvSpPr/>
          <p:nvPr/>
        </p:nvSpPr>
        <p:spPr>
          <a:xfrm>
            <a:off x="6280190" y="4795123"/>
            <a:ext cx="7556421" cy="1814513"/>
          </a:xfrm>
          <a:prstGeom prst="rect">
            <a:avLst/>
          </a:prstGeom>
          <a:noFill/>
          <a:ln/>
        </p:spPr>
        <p:txBody>
          <a:bodyPr wrap="square" lIns="0" tIns="0" rIns="0" bIns="0" rtlCol="0" anchor="t"/>
          <a:lstStyle/>
          <a:p>
            <a:pPr marL="0" indent="0" algn="l">
              <a:lnSpc>
                <a:spcPts val="2850"/>
              </a:lnSpc>
              <a:buNone/>
            </a:pPr>
            <a:r>
              <a:rPr lang="en-US" sz="1750" b="1" dirty="0">
                <a:solidFill>
                  <a:srgbClr val="CFCBBF"/>
                </a:solidFill>
                <a:latin typeface="Raleway" pitchFamily="34" charset="0"/>
                <a:ea typeface="Raleway" pitchFamily="34" charset="-122"/>
                <a:cs typeface="Raleway" pitchFamily="34" charset="-120"/>
              </a:rPr>
              <a:t>This presentation provides key insights from a comprehensive data analysis aimed at understanding and predicting customer subscription behavior for term deposits. We'll explore dataset characteristics, customer demographics, marketing campaign patterns, and crucial correlations that lay the groundwork for predictive modeling.</a:t>
            </a:r>
            <a:endParaRPr lang="en-US" sz="1750" b="1" dirty="0"/>
          </a:p>
        </p:txBody>
      </p:sp>
      <p:pic>
        <p:nvPicPr>
          <p:cNvPr id="5" name="Image 0" descr="preencoded.png">
            <a:extLst>
              <a:ext uri="{FF2B5EF4-FFF2-40B4-BE49-F238E27FC236}">
                <a16:creationId xmlns:a16="http://schemas.microsoft.com/office/drawing/2014/main" id="{11A72C37-55D1-03CE-6E8E-C6BABC587246}"/>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5778" y="171569"/>
            <a:ext cx="9449991" cy="451485"/>
          </a:xfrm>
          <a:prstGeom prst="rect">
            <a:avLst/>
          </a:prstGeom>
          <a:noFill/>
          <a:ln/>
        </p:spPr>
        <p:txBody>
          <a:bodyPr wrap="none" lIns="0" tIns="0" rIns="0" bIns="0" rtlCol="0" anchor="t"/>
          <a:lstStyle/>
          <a:p>
            <a:pPr marL="0" indent="0" algn="l">
              <a:lnSpc>
                <a:spcPts val="3550"/>
              </a:lnSpc>
              <a:buNone/>
            </a:pPr>
            <a:r>
              <a:rPr lang="en-US" sz="2800" dirty="0">
                <a:solidFill>
                  <a:srgbClr val="F2E782"/>
                </a:solidFill>
                <a:latin typeface="Prata" pitchFamily="34" charset="0"/>
                <a:ea typeface="Prata" pitchFamily="34" charset="-122"/>
                <a:cs typeface="Prata" pitchFamily="34" charset="-120"/>
              </a:rPr>
              <a:t>Visual Evidence: Deeper Dive into Customer Segments</a:t>
            </a:r>
            <a:endParaRPr lang="en-US" sz="2800" dirty="0"/>
          </a:p>
        </p:txBody>
      </p:sp>
      <p:sp>
        <p:nvSpPr>
          <p:cNvPr id="3" name="Text 1"/>
          <p:cNvSpPr/>
          <p:nvPr/>
        </p:nvSpPr>
        <p:spPr>
          <a:xfrm>
            <a:off x="505778" y="866835"/>
            <a:ext cx="6633210" cy="1569818"/>
          </a:xfrm>
          <a:prstGeom prst="rect">
            <a:avLst/>
          </a:prstGeom>
          <a:noFill/>
          <a:ln/>
        </p:spPr>
        <p:txBody>
          <a:bodyPr wrap="square" lIns="0" tIns="0" rIns="0" bIns="0" rtlCol="0" anchor="t"/>
          <a:lstStyle/>
          <a:p>
            <a:pPr marL="0" indent="0" algn="l">
              <a:buNone/>
            </a:pPr>
            <a:r>
              <a:rPr lang="en-US" sz="2200" b="1" dirty="0">
                <a:solidFill>
                  <a:srgbClr val="CFCBBF"/>
                </a:solidFill>
                <a:latin typeface="Raleway" pitchFamily="34" charset="0"/>
                <a:ea typeface="Raleway" pitchFamily="34" charset="-122"/>
                <a:cs typeface="Raleway" pitchFamily="34" charset="-120"/>
              </a:rPr>
              <a:t>Demographic and Seasonal Trends:</a:t>
            </a:r>
            <a:r>
              <a:rPr lang="en-US" sz="2200" dirty="0">
                <a:solidFill>
                  <a:srgbClr val="CFCBBF"/>
                </a:solidFill>
                <a:latin typeface="Raleway" pitchFamily="34" charset="0"/>
                <a:ea typeface="Raleway" pitchFamily="34" charset="-122"/>
                <a:cs typeface="Raleway" pitchFamily="34" charset="-120"/>
              </a:rPr>
              <a:t> Stacked bar plots vividly illustrate how subscription rates vary by job, education level, and the month of contact, pinpointing high-potential segments and periods.</a:t>
            </a:r>
            <a:endParaRPr lang="en-US" sz="2200" dirty="0"/>
          </a:p>
        </p:txBody>
      </p:sp>
      <p:pic>
        <p:nvPicPr>
          <p:cNvPr id="4" name="Image 0" descr="preencoded.png"/>
          <p:cNvPicPr>
            <a:picLocks noChangeAspect="1"/>
          </p:cNvPicPr>
          <p:nvPr/>
        </p:nvPicPr>
        <p:blipFill>
          <a:blip r:embed="rId3"/>
          <a:stretch>
            <a:fillRect/>
          </a:stretch>
        </p:blipFill>
        <p:spPr>
          <a:xfrm>
            <a:off x="505778" y="2517913"/>
            <a:ext cx="6633210" cy="5225912"/>
          </a:xfrm>
          <a:prstGeom prst="rect">
            <a:avLst/>
          </a:prstGeom>
        </p:spPr>
      </p:pic>
      <p:sp>
        <p:nvSpPr>
          <p:cNvPr id="5" name="Text 2"/>
          <p:cNvSpPr/>
          <p:nvPr/>
        </p:nvSpPr>
        <p:spPr>
          <a:xfrm>
            <a:off x="7499033" y="759321"/>
            <a:ext cx="6633210" cy="1596071"/>
          </a:xfrm>
          <a:prstGeom prst="rect">
            <a:avLst/>
          </a:prstGeom>
          <a:noFill/>
          <a:ln/>
        </p:spPr>
        <p:txBody>
          <a:bodyPr wrap="square" lIns="0" tIns="0" rIns="0" bIns="0" rtlCol="0" anchor="t"/>
          <a:lstStyle/>
          <a:p>
            <a:pPr marL="0" indent="0" algn="l">
              <a:buNone/>
            </a:pPr>
            <a:r>
              <a:rPr lang="en-US" sz="2200" b="1" dirty="0">
                <a:solidFill>
                  <a:srgbClr val="CFCBBF"/>
                </a:solidFill>
                <a:latin typeface="Raleway" pitchFamily="34" charset="0"/>
                <a:ea typeface="Raleway" pitchFamily="34" charset="-122"/>
                <a:cs typeface="Raleway" pitchFamily="34" charset="-120"/>
              </a:rPr>
              <a:t>Call Length Distribution:</a:t>
            </a:r>
            <a:r>
              <a:rPr lang="en-US" sz="2200" dirty="0">
                <a:solidFill>
                  <a:srgbClr val="CFCBBF"/>
                </a:solidFill>
                <a:latin typeface="Raleway" pitchFamily="34" charset="0"/>
                <a:ea typeface="Raleway" pitchFamily="34" charset="-122"/>
                <a:cs typeface="Raleway" pitchFamily="34" charset="-120"/>
              </a:rPr>
              <a:t> Box plots clearly differentiate the distribution of call durations for subscribers versus non-subscribers, underlining that successful conversions often involve longer, more meaningful engagements.</a:t>
            </a:r>
            <a:endParaRPr lang="en-US" sz="2200" dirty="0"/>
          </a:p>
        </p:txBody>
      </p:sp>
      <p:pic>
        <p:nvPicPr>
          <p:cNvPr id="6" name="Image 1" descr="preencoded.png"/>
          <p:cNvPicPr>
            <a:picLocks noChangeAspect="1"/>
          </p:cNvPicPr>
          <p:nvPr/>
        </p:nvPicPr>
        <p:blipFill>
          <a:blip r:embed="rId4"/>
          <a:stretch>
            <a:fillRect/>
          </a:stretch>
        </p:blipFill>
        <p:spPr>
          <a:xfrm>
            <a:off x="7499033" y="2517913"/>
            <a:ext cx="6633210" cy="5225912"/>
          </a:xfrm>
          <a:prstGeom prst="rect">
            <a:avLst/>
          </a:prstGeom>
        </p:spPr>
      </p:pic>
      <p:sp>
        <p:nvSpPr>
          <p:cNvPr id="7" name="Text 3"/>
          <p:cNvSpPr/>
          <p:nvPr/>
        </p:nvSpPr>
        <p:spPr>
          <a:xfrm>
            <a:off x="681990" y="7906345"/>
            <a:ext cx="13618845" cy="231219"/>
          </a:xfrm>
          <a:prstGeom prst="rect">
            <a:avLst/>
          </a:prstGeom>
          <a:noFill/>
          <a:ln/>
        </p:spPr>
        <p:txBody>
          <a:bodyPr wrap="none" lIns="0" tIns="0" rIns="0" bIns="0" rtlCol="0" anchor="t"/>
          <a:lstStyle/>
          <a:p>
            <a:pPr marL="0" indent="0" algn="l">
              <a:lnSpc>
                <a:spcPts val="1800"/>
              </a:lnSpc>
              <a:buNone/>
            </a:pPr>
            <a:r>
              <a:rPr lang="en-US" sz="2000" b="1" dirty="0">
                <a:solidFill>
                  <a:srgbClr val="CFCBBF"/>
                </a:solidFill>
                <a:latin typeface="Raleway" pitchFamily="34" charset="0"/>
                <a:ea typeface="Raleway" pitchFamily="34" charset="-122"/>
                <a:cs typeface="Raleway" pitchFamily="34" charset="-120"/>
              </a:rPr>
              <a:t>These visuals highlight actionable segments and critical interaction points, guiding targeted campaign design.</a:t>
            </a:r>
            <a:endParaRPr lang="en-US" sz="2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7330" y="258902"/>
            <a:ext cx="1954768" cy="244316"/>
          </a:xfrm>
          <a:prstGeom prst="rect">
            <a:avLst/>
          </a:prstGeom>
          <a:noFill/>
          <a:ln/>
        </p:spPr>
        <p:txBody>
          <a:bodyPr wrap="none" lIns="0" tIns="0" rIns="0" bIns="0" rtlCol="0" anchor="t"/>
          <a:lstStyle/>
          <a:p>
            <a:pPr marL="0" indent="0" algn="l">
              <a:lnSpc>
                <a:spcPts val="1900"/>
              </a:lnSpc>
              <a:buNone/>
            </a:pPr>
            <a:r>
              <a:rPr lang="en-US" sz="2000" dirty="0">
                <a:solidFill>
                  <a:srgbClr val="F2E782"/>
                </a:solidFill>
                <a:latin typeface="Prata" pitchFamily="34" charset="0"/>
                <a:ea typeface="Prata" pitchFamily="34" charset="-122"/>
                <a:cs typeface="Prata" pitchFamily="34" charset="-120"/>
              </a:rPr>
              <a:t>Interconnected Data</a:t>
            </a:r>
            <a:endParaRPr lang="en-US" sz="2000" dirty="0"/>
          </a:p>
        </p:txBody>
      </p:sp>
      <p:sp>
        <p:nvSpPr>
          <p:cNvPr id="3" name="Text 1"/>
          <p:cNvSpPr/>
          <p:nvPr/>
        </p:nvSpPr>
        <p:spPr>
          <a:xfrm>
            <a:off x="547330" y="641009"/>
            <a:ext cx="5395198" cy="674251"/>
          </a:xfrm>
          <a:prstGeom prst="rect">
            <a:avLst/>
          </a:prstGeom>
          <a:noFill/>
          <a:ln/>
        </p:spPr>
        <p:txBody>
          <a:bodyPr wrap="none" lIns="0" tIns="0" rIns="0" bIns="0" rtlCol="0" anchor="t"/>
          <a:lstStyle/>
          <a:p>
            <a:pPr marL="0" indent="0" algn="l">
              <a:lnSpc>
                <a:spcPts val="5300"/>
              </a:lnSpc>
              <a:buNone/>
            </a:pPr>
            <a:r>
              <a:rPr lang="en-US" sz="4200" dirty="0">
                <a:solidFill>
                  <a:srgbClr val="F2E782"/>
                </a:solidFill>
                <a:latin typeface="Prata" pitchFamily="34" charset="0"/>
                <a:ea typeface="Prata" pitchFamily="34" charset="-122"/>
                <a:cs typeface="Prata" pitchFamily="34" charset="-120"/>
              </a:rPr>
              <a:t>Correlation Insights</a:t>
            </a:r>
            <a:endParaRPr lang="en-US" sz="4200" dirty="0"/>
          </a:p>
        </p:txBody>
      </p:sp>
      <p:pic>
        <p:nvPicPr>
          <p:cNvPr id="4" name="Image 0" descr="preencoded.png"/>
          <p:cNvPicPr>
            <a:picLocks noChangeAspect="1"/>
          </p:cNvPicPr>
          <p:nvPr/>
        </p:nvPicPr>
        <p:blipFill>
          <a:blip r:embed="rId3"/>
          <a:stretch>
            <a:fillRect/>
          </a:stretch>
        </p:blipFill>
        <p:spPr>
          <a:xfrm>
            <a:off x="494409" y="1453050"/>
            <a:ext cx="6577132" cy="6215785"/>
          </a:xfrm>
          <a:prstGeom prst="rect">
            <a:avLst/>
          </a:prstGeom>
        </p:spPr>
      </p:pic>
      <p:sp>
        <p:nvSpPr>
          <p:cNvPr id="5" name="Text 2"/>
          <p:cNvSpPr/>
          <p:nvPr/>
        </p:nvSpPr>
        <p:spPr>
          <a:xfrm>
            <a:off x="7748111" y="1802898"/>
            <a:ext cx="1954768" cy="244316"/>
          </a:xfrm>
          <a:prstGeom prst="rect">
            <a:avLst/>
          </a:prstGeom>
          <a:noFill/>
          <a:ln/>
        </p:spPr>
        <p:txBody>
          <a:bodyPr wrap="none" lIns="0" tIns="0" rIns="0" bIns="0" rtlCol="0" anchor="t"/>
          <a:lstStyle/>
          <a:p>
            <a:pPr marL="0" indent="0" algn="l">
              <a:lnSpc>
                <a:spcPts val="1900"/>
              </a:lnSpc>
              <a:buNone/>
            </a:pPr>
            <a:r>
              <a:rPr lang="en-US" sz="2400" dirty="0">
                <a:solidFill>
                  <a:srgbClr val="F2E782"/>
                </a:solidFill>
                <a:latin typeface="Prata" pitchFamily="34" charset="0"/>
                <a:ea typeface="Prata" pitchFamily="34" charset="-122"/>
                <a:cs typeface="Prata" pitchFamily="34" charset="-120"/>
              </a:rPr>
              <a:t>Strong Correlations</a:t>
            </a:r>
            <a:endParaRPr lang="en-US" sz="2400" dirty="0"/>
          </a:p>
        </p:txBody>
      </p:sp>
      <p:sp>
        <p:nvSpPr>
          <p:cNvPr id="6" name="Text 3"/>
          <p:cNvSpPr/>
          <p:nvPr/>
        </p:nvSpPr>
        <p:spPr>
          <a:xfrm>
            <a:off x="7748111" y="2315884"/>
            <a:ext cx="6342578" cy="2122301"/>
          </a:xfrm>
          <a:prstGeom prst="rect">
            <a:avLst/>
          </a:prstGeom>
          <a:noFill/>
          <a:ln/>
        </p:spPr>
        <p:txBody>
          <a:bodyPr wrap="square" lIns="0" tIns="0" rIns="0" bIns="0" rtlCol="0" anchor="t"/>
          <a:lstStyle/>
          <a:p>
            <a:pPr marL="0" indent="0" algn="l">
              <a:buNone/>
            </a:pPr>
            <a:r>
              <a:rPr lang="en-US" sz="2400" dirty="0">
                <a:solidFill>
                  <a:srgbClr val="CFCBBF"/>
                </a:solidFill>
                <a:latin typeface="Raleway" pitchFamily="34" charset="0"/>
                <a:ea typeface="Raleway" pitchFamily="34" charset="-122"/>
                <a:cs typeface="Raleway" pitchFamily="34" charset="-120"/>
              </a:rPr>
              <a:t>Economic indicators like the </a:t>
            </a:r>
            <a:r>
              <a:rPr lang="en-US" sz="2400" b="1" dirty="0">
                <a:solidFill>
                  <a:srgbClr val="876CD4"/>
                </a:solidFill>
                <a:latin typeface="Raleway" pitchFamily="34" charset="0"/>
                <a:ea typeface="Raleway" pitchFamily="34" charset="-122"/>
                <a:cs typeface="Raleway" pitchFamily="34" charset="-120"/>
              </a:rPr>
              <a:t>employment rate</a:t>
            </a:r>
            <a:r>
              <a:rPr lang="en-US" sz="2400" dirty="0">
                <a:solidFill>
                  <a:srgbClr val="CFCBBF"/>
                </a:solidFill>
                <a:latin typeface="Raleway" pitchFamily="34" charset="0"/>
                <a:ea typeface="Raleway" pitchFamily="34" charset="-122"/>
                <a:cs typeface="Raleway" pitchFamily="34" charset="-120"/>
              </a:rPr>
              <a:t> and </a:t>
            </a:r>
            <a:r>
              <a:rPr lang="en-US" sz="2400" b="1" dirty="0">
                <a:solidFill>
                  <a:srgbClr val="876CD4"/>
                </a:solidFill>
                <a:latin typeface="Raleway" pitchFamily="34" charset="0"/>
                <a:ea typeface="Raleway" pitchFamily="34" charset="-122"/>
                <a:cs typeface="Raleway" pitchFamily="34" charset="-120"/>
              </a:rPr>
              <a:t>Euribor rate</a:t>
            </a:r>
            <a:r>
              <a:rPr lang="en-US" sz="2400" dirty="0">
                <a:solidFill>
                  <a:srgbClr val="CFCBBF"/>
                </a:solidFill>
                <a:latin typeface="Raleway" pitchFamily="34" charset="0"/>
                <a:ea typeface="Raleway" pitchFamily="34" charset="-122"/>
                <a:cs typeface="Raleway" pitchFamily="34" charset="-120"/>
              </a:rPr>
              <a:t> show a very high correlation of </a:t>
            </a:r>
            <a:r>
              <a:rPr lang="en-US" sz="2400" b="1" dirty="0">
                <a:solidFill>
                  <a:srgbClr val="876CD4"/>
                </a:solidFill>
                <a:latin typeface="Raleway" pitchFamily="34" charset="0"/>
                <a:ea typeface="Raleway" pitchFamily="34" charset="-122"/>
                <a:cs typeface="Raleway" pitchFamily="34" charset="-120"/>
              </a:rPr>
              <a:t>0.97</a:t>
            </a:r>
            <a:r>
              <a:rPr lang="en-US" sz="2400" dirty="0">
                <a:solidFill>
                  <a:srgbClr val="CFCBBF"/>
                </a:solidFill>
                <a:latin typeface="Raleway" pitchFamily="34" charset="0"/>
                <a:ea typeface="Raleway" pitchFamily="34" charset="-122"/>
                <a:cs typeface="Raleway" pitchFamily="34" charset="-120"/>
              </a:rPr>
              <a:t> with each other. This suggests macroeconomic conditions are a significant factor in subscription behavior.</a:t>
            </a:r>
            <a:endParaRPr lang="en-US" sz="2400" dirty="0"/>
          </a:p>
        </p:txBody>
      </p:sp>
      <p:sp>
        <p:nvSpPr>
          <p:cNvPr id="8" name="Text 5"/>
          <p:cNvSpPr/>
          <p:nvPr/>
        </p:nvSpPr>
        <p:spPr>
          <a:xfrm>
            <a:off x="7748111" y="4706855"/>
            <a:ext cx="2967514" cy="244316"/>
          </a:xfrm>
          <a:prstGeom prst="rect">
            <a:avLst/>
          </a:prstGeom>
          <a:noFill/>
          <a:ln/>
        </p:spPr>
        <p:txBody>
          <a:bodyPr wrap="none" lIns="0" tIns="0" rIns="0" bIns="0" rtlCol="0" anchor="t"/>
          <a:lstStyle/>
          <a:p>
            <a:pPr marL="0" indent="0" algn="l">
              <a:lnSpc>
                <a:spcPts val="1900"/>
              </a:lnSpc>
              <a:buNone/>
            </a:pPr>
            <a:r>
              <a:rPr lang="en-US" sz="2400" dirty="0">
                <a:solidFill>
                  <a:srgbClr val="F2E782"/>
                </a:solidFill>
                <a:latin typeface="Prata" pitchFamily="34" charset="0"/>
                <a:ea typeface="Prata" pitchFamily="34" charset="-122"/>
                <a:cs typeface="Prata" pitchFamily="34" charset="-120"/>
              </a:rPr>
              <a:t>Weak Age-Duration Correlation</a:t>
            </a:r>
            <a:endParaRPr lang="en-US" sz="2400" dirty="0"/>
          </a:p>
        </p:txBody>
      </p:sp>
      <p:sp>
        <p:nvSpPr>
          <p:cNvPr id="9" name="Text 6"/>
          <p:cNvSpPr/>
          <p:nvPr/>
        </p:nvSpPr>
        <p:spPr>
          <a:xfrm>
            <a:off x="7793413" y="5219841"/>
            <a:ext cx="6342578" cy="1970185"/>
          </a:xfrm>
          <a:prstGeom prst="rect">
            <a:avLst/>
          </a:prstGeom>
          <a:noFill/>
          <a:ln/>
        </p:spPr>
        <p:txBody>
          <a:bodyPr wrap="square" lIns="0" tIns="0" rIns="0" bIns="0" rtlCol="0" anchor="t"/>
          <a:lstStyle/>
          <a:p>
            <a:pPr marL="0" indent="0" algn="l">
              <a:buNone/>
            </a:pPr>
            <a:r>
              <a:rPr lang="en-US" sz="2400" dirty="0">
                <a:solidFill>
                  <a:srgbClr val="CFCBBF"/>
                </a:solidFill>
                <a:latin typeface="Raleway" pitchFamily="34" charset="0"/>
                <a:ea typeface="Raleway" pitchFamily="34" charset="-122"/>
                <a:cs typeface="Raleway" pitchFamily="34" charset="-120"/>
              </a:rPr>
              <a:t>Interestingly, there is a minimal relationship between customer age and call duration, with a correlation of just </a:t>
            </a:r>
            <a:r>
              <a:rPr lang="en-US" sz="2400" b="1" dirty="0">
                <a:solidFill>
                  <a:srgbClr val="876CD4"/>
                </a:solidFill>
                <a:latin typeface="Raleway" pitchFamily="34" charset="0"/>
                <a:ea typeface="Raleway" pitchFamily="34" charset="-122"/>
                <a:cs typeface="Raleway" pitchFamily="34" charset="-120"/>
              </a:rPr>
              <a:t>0.004</a:t>
            </a:r>
            <a:r>
              <a:rPr lang="en-US" sz="2400" dirty="0">
                <a:solidFill>
                  <a:srgbClr val="CFCBBF"/>
                </a:solidFill>
                <a:latin typeface="Raleway" pitchFamily="34" charset="0"/>
                <a:ea typeface="Raleway" pitchFamily="34" charset="-122"/>
                <a:cs typeface="Raleway" pitchFamily="34" charset="-120"/>
              </a:rPr>
              <a:t>. This indicates that call length is not dependent on the customer's age.</a:t>
            </a:r>
            <a:endParaRPr lang="en-US" sz="2400" dirty="0"/>
          </a:p>
        </p:txBody>
      </p:sp>
      <p:sp>
        <p:nvSpPr>
          <p:cNvPr id="10" name="Shape 7"/>
          <p:cNvSpPr/>
          <p:nvPr/>
        </p:nvSpPr>
        <p:spPr>
          <a:xfrm>
            <a:off x="7600050" y="5156841"/>
            <a:ext cx="45719" cy="1970185"/>
          </a:xfrm>
          <a:prstGeom prst="rect">
            <a:avLst/>
          </a:prstGeom>
          <a:solidFill>
            <a:srgbClr val="EEE27D"/>
          </a:solidFill>
          <a:ln/>
        </p:spPr>
        <p:txBody>
          <a:bodyPr/>
          <a:lstStyle/>
          <a:p>
            <a:endParaRPr lang="en-IN"/>
          </a:p>
        </p:txBody>
      </p:sp>
      <p:sp>
        <p:nvSpPr>
          <p:cNvPr id="11" name="Text 8"/>
          <p:cNvSpPr/>
          <p:nvPr/>
        </p:nvSpPr>
        <p:spPr>
          <a:xfrm>
            <a:off x="115268" y="7845682"/>
            <a:ext cx="13535739" cy="250031"/>
          </a:xfrm>
          <a:prstGeom prst="rect">
            <a:avLst/>
          </a:prstGeom>
          <a:noFill/>
          <a:ln/>
        </p:spPr>
        <p:txBody>
          <a:bodyPr wrap="none" lIns="0" tIns="0" rIns="0" bIns="0" rtlCol="0" anchor="t"/>
          <a:lstStyle/>
          <a:p>
            <a:pPr marL="0" indent="0" algn="l">
              <a:lnSpc>
                <a:spcPts val="1950"/>
              </a:lnSpc>
              <a:buNone/>
            </a:pPr>
            <a:r>
              <a:rPr lang="en-US" b="1" dirty="0">
                <a:solidFill>
                  <a:srgbClr val="CFCBBF"/>
                </a:solidFill>
                <a:latin typeface="Raleway" pitchFamily="34" charset="0"/>
                <a:ea typeface="Raleway" pitchFamily="34" charset="-122"/>
                <a:cs typeface="Raleway" pitchFamily="34" charset="-120"/>
              </a:rPr>
              <a:t>Understanding these correlations helps us prioritize features for predictive modeling and identify underlying drivers of subscription.</a:t>
            </a:r>
            <a:endParaRPr lang="en-US" b="1" dirty="0"/>
          </a:p>
        </p:txBody>
      </p:sp>
      <p:sp>
        <p:nvSpPr>
          <p:cNvPr id="12" name="Shape 7">
            <a:extLst>
              <a:ext uri="{FF2B5EF4-FFF2-40B4-BE49-F238E27FC236}">
                <a16:creationId xmlns:a16="http://schemas.microsoft.com/office/drawing/2014/main" id="{DB6108DF-E926-C7B1-3193-7A5F250F7C46}"/>
              </a:ext>
            </a:extLst>
          </p:cNvPr>
          <p:cNvSpPr/>
          <p:nvPr/>
        </p:nvSpPr>
        <p:spPr>
          <a:xfrm>
            <a:off x="7579732" y="2201291"/>
            <a:ext cx="45719" cy="1970185"/>
          </a:xfrm>
          <a:prstGeom prst="rect">
            <a:avLst/>
          </a:prstGeom>
          <a:solidFill>
            <a:srgbClr val="EEE27D"/>
          </a:solidFill>
          <a:ln/>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7944" y="548402"/>
            <a:ext cx="3152180" cy="311587"/>
          </a:xfrm>
          <a:prstGeom prst="rect">
            <a:avLst/>
          </a:prstGeom>
          <a:noFill/>
          <a:ln/>
        </p:spPr>
        <p:txBody>
          <a:bodyPr wrap="none" lIns="0" tIns="0" rIns="0" bIns="0" rtlCol="0" anchor="t"/>
          <a:lstStyle/>
          <a:p>
            <a:pPr marL="0" indent="0" algn="l">
              <a:lnSpc>
                <a:spcPts val="2450"/>
              </a:lnSpc>
              <a:buNone/>
            </a:pPr>
            <a:r>
              <a:rPr lang="en-US" sz="1950" dirty="0">
                <a:solidFill>
                  <a:srgbClr val="F2E782"/>
                </a:solidFill>
                <a:latin typeface="Prata" pitchFamily="34" charset="0"/>
                <a:ea typeface="Prata" pitchFamily="34" charset="-122"/>
                <a:cs typeface="Prata" pitchFamily="34" charset="-120"/>
              </a:rPr>
              <a:t>Preparation for Prediction</a:t>
            </a:r>
            <a:endParaRPr lang="en-US" sz="1950" dirty="0"/>
          </a:p>
        </p:txBody>
      </p:sp>
      <p:sp>
        <p:nvSpPr>
          <p:cNvPr id="3" name="Text 1"/>
          <p:cNvSpPr/>
          <p:nvPr/>
        </p:nvSpPr>
        <p:spPr>
          <a:xfrm>
            <a:off x="697944" y="1059418"/>
            <a:ext cx="8227219" cy="859988"/>
          </a:xfrm>
          <a:prstGeom prst="rect">
            <a:avLst/>
          </a:prstGeom>
          <a:noFill/>
          <a:ln/>
        </p:spPr>
        <p:txBody>
          <a:bodyPr wrap="none" lIns="0" tIns="0" rIns="0" bIns="0" rtlCol="0" anchor="t"/>
          <a:lstStyle/>
          <a:p>
            <a:pPr marL="0" indent="0" algn="l">
              <a:lnSpc>
                <a:spcPts val="6750"/>
              </a:lnSpc>
              <a:buNone/>
            </a:pPr>
            <a:r>
              <a:rPr lang="en-US" sz="5400" dirty="0">
                <a:solidFill>
                  <a:srgbClr val="F2E782"/>
                </a:solidFill>
                <a:latin typeface="Prata" pitchFamily="34" charset="0"/>
                <a:ea typeface="Prata" pitchFamily="34" charset="-122"/>
                <a:cs typeface="Prata" pitchFamily="34" charset="-120"/>
              </a:rPr>
              <a:t>Data Processing Success</a:t>
            </a:r>
            <a:endParaRPr lang="en-US" sz="5400" dirty="0"/>
          </a:p>
        </p:txBody>
      </p:sp>
      <p:sp>
        <p:nvSpPr>
          <p:cNvPr id="4" name="Text 2"/>
          <p:cNvSpPr/>
          <p:nvPr/>
        </p:nvSpPr>
        <p:spPr>
          <a:xfrm>
            <a:off x="697944" y="2218492"/>
            <a:ext cx="13234511" cy="638175"/>
          </a:xfrm>
          <a:prstGeom prst="rect">
            <a:avLst/>
          </a:prstGeom>
          <a:noFill/>
          <a:ln/>
        </p:spPr>
        <p:txBody>
          <a:bodyPr wrap="square" lIns="0" tIns="0" rIns="0" bIns="0" rtlCol="0" anchor="t"/>
          <a:lstStyle/>
          <a:p>
            <a:pPr marL="0" indent="0" algn="l">
              <a:lnSpc>
                <a:spcPts val="2500"/>
              </a:lnSpc>
              <a:buNone/>
            </a:pPr>
            <a:r>
              <a:rPr lang="en-US" sz="2000" dirty="0">
                <a:solidFill>
                  <a:srgbClr val="CFCBBF"/>
                </a:solidFill>
                <a:latin typeface="Raleway" pitchFamily="34" charset="0"/>
                <a:ea typeface="Raleway" pitchFamily="34" charset="-122"/>
                <a:cs typeface="Raleway" pitchFamily="34" charset="-120"/>
              </a:rPr>
              <a:t>Our data processing pipeline successfully transformed raw data into a machine learning-ready format, ensuring optimal performance for predictive models.</a:t>
            </a:r>
            <a:endParaRPr lang="en-US" sz="2000" dirty="0"/>
          </a:p>
        </p:txBody>
      </p:sp>
      <p:sp>
        <p:nvSpPr>
          <p:cNvPr id="5" name="Shape 3"/>
          <p:cNvSpPr/>
          <p:nvPr/>
        </p:nvSpPr>
        <p:spPr>
          <a:xfrm>
            <a:off x="2903577" y="3080980"/>
            <a:ext cx="2205633" cy="1468279"/>
          </a:xfrm>
          <a:prstGeom prst="roundRect">
            <a:avLst>
              <a:gd name="adj" fmla="val 2038"/>
            </a:avLst>
          </a:prstGeom>
          <a:solidFill>
            <a:srgbClr val="3A3B3C"/>
          </a:solidFill>
          <a:ln/>
        </p:spPr>
        <p:txBody>
          <a:bodyPr/>
          <a:lstStyle/>
          <a:p>
            <a:endParaRPr lang="en-IN"/>
          </a:p>
        </p:txBody>
      </p:sp>
      <p:pic>
        <p:nvPicPr>
          <p:cNvPr id="6" name="Image 0" descr="preencoded.png"/>
          <p:cNvPicPr>
            <a:picLocks noChangeAspect="1"/>
          </p:cNvPicPr>
          <p:nvPr/>
        </p:nvPicPr>
        <p:blipFill>
          <a:blip r:embed="rId3"/>
          <a:stretch>
            <a:fillRect/>
          </a:stretch>
        </p:blipFill>
        <p:spPr>
          <a:xfrm>
            <a:off x="3866198" y="3639860"/>
            <a:ext cx="280392" cy="350520"/>
          </a:xfrm>
          <a:prstGeom prst="rect">
            <a:avLst/>
          </a:prstGeom>
        </p:spPr>
      </p:pic>
      <p:sp>
        <p:nvSpPr>
          <p:cNvPr id="7" name="Text 4"/>
          <p:cNvSpPr/>
          <p:nvPr/>
        </p:nvSpPr>
        <p:spPr>
          <a:xfrm>
            <a:off x="5308640" y="3280410"/>
            <a:ext cx="2493050" cy="311587"/>
          </a:xfrm>
          <a:prstGeom prst="rect">
            <a:avLst/>
          </a:prstGeom>
          <a:noFill/>
          <a:ln/>
        </p:spPr>
        <p:txBody>
          <a:bodyPr wrap="none" lIns="0" tIns="0" rIns="0" bIns="0" rtlCol="0" anchor="t"/>
          <a:lstStyle/>
          <a:p>
            <a:pPr marL="0" indent="0" algn="l">
              <a:lnSpc>
                <a:spcPts val="2450"/>
              </a:lnSpc>
              <a:buNone/>
            </a:pPr>
            <a:r>
              <a:rPr lang="en-US" sz="1950" b="1" dirty="0">
                <a:solidFill>
                  <a:srgbClr val="CFCBBF"/>
                </a:solidFill>
                <a:latin typeface="Prata" pitchFamily="34" charset="0"/>
                <a:ea typeface="Prata" pitchFamily="34" charset="-122"/>
                <a:cs typeface="Prata" pitchFamily="34" charset="-120"/>
              </a:rPr>
              <a:t>Clean Dataset</a:t>
            </a:r>
            <a:endParaRPr lang="en-US" sz="1950" b="1" dirty="0"/>
          </a:p>
        </p:txBody>
      </p:sp>
      <p:sp>
        <p:nvSpPr>
          <p:cNvPr id="8" name="Text 5"/>
          <p:cNvSpPr/>
          <p:nvPr/>
        </p:nvSpPr>
        <p:spPr>
          <a:xfrm>
            <a:off x="5308640" y="3711654"/>
            <a:ext cx="8424386" cy="638175"/>
          </a:xfrm>
          <a:prstGeom prst="rect">
            <a:avLst/>
          </a:prstGeom>
          <a:noFill/>
          <a:ln/>
        </p:spPr>
        <p:txBody>
          <a:bodyPr wrap="square" lIns="0" tIns="0" rIns="0" bIns="0" rtlCol="0" anchor="t"/>
          <a:lstStyle/>
          <a:p>
            <a:pPr>
              <a:lnSpc>
                <a:spcPts val="2500"/>
              </a:lnSpc>
            </a:pPr>
            <a:r>
              <a:rPr lang="en-US" sz="1550" b="1" dirty="0">
                <a:solidFill>
                  <a:srgbClr val="CFCBBF"/>
                </a:solidFill>
                <a:latin typeface="Raleway" pitchFamily="34" charset="0"/>
                <a:ea typeface="Raleway" pitchFamily="34" charset="-122"/>
                <a:cs typeface="Raleway" pitchFamily="34" charset="-120"/>
              </a:rPr>
              <a:t>Transformed raw data into a pristine, </a:t>
            </a:r>
            <a:r>
              <a:rPr lang="en-US" sz="1550" b="1" dirty="0">
                <a:solidFill>
                  <a:schemeClr val="bg1"/>
                </a:solidFill>
                <a:latin typeface="Raleway" pitchFamily="34" charset="0"/>
                <a:ea typeface="Raleway" pitchFamily="34" charset="-122"/>
                <a:cs typeface="Raleway" pitchFamily="34" charset="-120"/>
              </a:rPr>
              <a:t>analysis-ready format</a:t>
            </a:r>
            <a:r>
              <a:rPr lang="en-US" sz="1550" b="1" dirty="0">
                <a:solidFill>
                  <a:srgbClr val="CFCBBF"/>
                </a:solidFill>
                <a:latin typeface="Raleway" pitchFamily="34" charset="0"/>
                <a:ea typeface="Raleway" pitchFamily="34" charset="-122"/>
                <a:cs typeface="Raleway" pitchFamily="34" charset="-120"/>
              </a:rPr>
              <a:t>, removing noise and inconsistencies.</a:t>
            </a:r>
            <a:endParaRPr lang="en-US" sz="1550" b="1" dirty="0"/>
          </a:p>
        </p:txBody>
      </p:sp>
      <p:sp>
        <p:nvSpPr>
          <p:cNvPr id="9" name="Shape 6"/>
          <p:cNvSpPr/>
          <p:nvPr/>
        </p:nvSpPr>
        <p:spPr>
          <a:xfrm>
            <a:off x="5208865" y="4539734"/>
            <a:ext cx="8623935" cy="11430"/>
          </a:xfrm>
          <a:prstGeom prst="roundRect">
            <a:avLst>
              <a:gd name="adj" fmla="val 261740"/>
            </a:avLst>
          </a:prstGeom>
          <a:solidFill>
            <a:srgbClr val="535455"/>
          </a:solidFill>
          <a:ln/>
        </p:spPr>
        <p:txBody>
          <a:bodyPr/>
          <a:lstStyle/>
          <a:p>
            <a:endParaRPr lang="en-IN"/>
          </a:p>
        </p:txBody>
      </p:sp>
      <p:sp>
        <p:nvSpPr>
          <p:cNvPr id="10" name="Shape 7"/>
          <p:cNvSpPr/>
          <p:nvPr/>
        </p:nvSpPr>
        <p:spPr>
          <a:xfrm>
            <a:off x="1800701" y="4648914"/>
            <a:ext cx="4411385" cy="1468279"/>
          </a:xfrm>
          <a:prstGeom prst="roundRect">
            <a:avLst>
              <a:gd name="adj" fmla="val 2038"/>
            </a:avLst>
          </a:prstGeom>
          <a:solidFill>
            <a:srgbClr val="3A3B3C"/>
          </a:solidFill>
          <a:ln/>
        </p:spPr>
        <p:txBody>
          <a:bodyPr/>
          <a:lstStyle/>
          <a:p>
            <a:endParaRPr lang="en-IN"/>
          </a:p>
        </p:txBody>
      </p:sp>
      <p:pic>
        <p:nvPicPr>
          <p:cNvPr id="11" name="Image 1" descr="preencoded.png"/>
          <p:cNvPicPr>
            <a:picLocks noChangeAspect="1"/>
          </p:cNvPicPr>
          <p:nvPr/>
        </p:nvPicPr>
        <p:blipFill>
          <a:blip r:embed="rId4"/>
          <a:stretch>
            <a:fillRect/>
          </a:stretch>
        </p:blipFill>
        <p:spPr>
          <a:xfrm>
            <a:off x="3866198" y="5207794"/>
            <a:ext cx="280392" cy="350520"/>
          </a:xfrm>
          <a:prstGeom prst="rect">
            <a:avLst/>
          </a:prstGeom>
        </p:spPr>
      </p:pic>
      <p:sp>
        <p:nvSpPr>
          <p:cNvPr id="12" name="Text 8"/>
          <p:cNvSpPr/>
          <p:nvPr/>
        </p:nvSpPr>
        <p:spPr>
          <a:xfrm>
            <a:off x="6411516" y="4848344"/>
            <a:ext cx="2493050" cy="311587"/>
          </a:xfrm>
          <a:prstGeom prst="rect">
            <a:avLst/>
          </a:prstGeom>
          <a:noFill/>
          <a:ln/>
        </p:spPr>
        <p:txBody>
          <a:bodyPr wrap="none" lIns="0" tIns="0" rIns="0" bIns="0" rtlCol="0" anchor="t"/>
          <a:lstStyle/>
          <a:p>
            <a:pPr marL="0" indent="0" algn="l">
              <a:lnSpc>
                <a:spcPts val="2450"/>
              </a:lnSpc>
              <a:buNone/>
            </a:pPr>
            <a:r>
              <a:rPr lang="en-US" sz="1950" b="1" dirty="0">
                <a:solidFill>
                  <a:srgbClr val="CFCBBF"/>
                </a:solidFill>
                <a:latin typeface="Prata" pitchFamily="34" charset="0"/>
                <a:ea typeface="Prata" pitchFamily="34" charset="-122"/>
                <a:cs typeface="Prata" pitchFamily="34" charset="-120"/>
              </a:rPr>
              <a:t>Binning Strategy</a:t>
            </a:r>
            <a:endParaRPr lang="en-US" sz="1950" b="1" dirty="0"/>
          </a:p>
        </p:txBody>
      </p:sp>
      <p:sp>
        <p:nvSpPr>
          <p:cNvPr id="13" name="Text 9"/>
          <p:cNvSpPr/>
          <p:nvPr/>
        </p:nvSpPr>
        <p:spPr>
          <a:xfrm>
            <a:off x="6411516" y="5279588"/>
            <a:ext cx="7321510" cy="638175"/>
          </a:xfrm>
          <a:prstGeom prst="rect">
            <a:avLst/>
          </a:prstGeom>
          <a:noFill/>
          <a:ln/>
        </p:spPr>
        <p:txBody>
          <a:bodyPr wrap="square" lIns="0" tIns="0" rIns="0" bIns="0" rtlCol="0" anchor="t"/>
          <a:lstStyle/>
          <a:p>
            <a:pPr marL="0" indent="0" algn="l">
              <a:lnSpc>
                <a:spcPts val="2500"/>
              </a:lnSpc>
              <a:buNone/>
            </a:pPr>
            <a:r>
              <a:rPr lang="en-US" sz="1550" b="1" dirty="0">
                <a:solidFill>
                  <a:srgbClr val="CFCBBF"/>
                </a:solidFill>
                <a:latin typeface="Raleway" pitchFamily="34" charset="0"/>
                <a:ea typeface="Raleway" pitchFamily="34" charset="-122"/>
                <a:cs typeface="Raleway" pitchFamily="34" charset="-120"/>
              </a:rPr>
              <a:t>Created meaningful </a:t>
            </a:r>
            <a:r>
              <a:rPr lang="en-US" sz="1550" b="1" dirty="0">
                <a:solidFill>
                  <a:schemeClr val="bg1"/>
                </a:solidFill>
                <a:latin typeface="Raleway" pitchFamily="34" charset="0"/>
                <a:ea typeface="Raleway" pitchFamily="34" charset="-122"/>
                <a:cs typeface="Raleway" pitchFamily="34" charset="-120"/>
              </a:rPr>
              <a:t>age groups and duration bins</a:t>
            </a:r>
            <a:r>
              <a:rPr lang="en-US" sz="1550" b="1" dirty="0">
                <a:solidFill>
                  <a:srgbClr val="CFCBBF"/>
                </a:solidFill>
                <a:latin typeface="Raleway" pitchFamily="34" charset="0"/>
                <a:ea typeface="Raleway" pitchFamily="34" charset="-122"/>
                <a:cs typeface="Raleway" pitchFamily="34" charset="-120"/>
              </a:rPr>
              <a:t> to enhance interpretability and model performance.</a:t>
            </a:r>
            <a:endParaRPr lang="en-US" sz="1550" b="1" dirty="0"/>
          </a:p>
        </p:txBody>
      </p:sp>
      <p:sp>
        <p:nvSpPr>
          <p:cNvPr id="14" name="Shape 10"/>
          <p:cNvSpPr/>
          <p:nvPr/>
        </p:nvSpPr>
        <p:spPr>
          <a:xfrm>
            <a:off x="6311741" y="6107668"/>
            <a:ext cx="7521059" cy="11430"/>
          </a:xfrm>
          <a:prstGeom prst="roundRect">
            <a:avLst>
              <a:gd name="adj" fmla="val 261740"/>
            </a:avLst>
          </a:prstGeom>
          <a:solidFill>
            <a:srgbClr val="535455"/>
          </a:solidFill>
          <a:ln/>
        </p:spPr>
        <p:txBody>
          <a:bodyPr/>
          <a:lstStyle/>
          <a:p>
            <a:endParaRPr lang="en-IN"/>
          </a:p>
        </p:txBody>
      </p:sp>
      <p:sp>
        <p:nvSpPr>
          <p:cNvPr id="15" name="Shape 11"/>
          <p:cNvSpPr/>
          <p:nvPr/>
        </p:nvSpPr>
        <p:spPr>
          <a:xfrm>
            <a:off x="697944" y="6216848"/>
            <a:ext cx="6617256" cy="1468279"/>
          </a:xfrm>
          <a:prstGeom prst="roundRect">
            <a:avLst>
              <a:gd name="adj" fmla="val 2038"/>
            </a:avLst>
          </a:prstGeom>
          <a:solidFill>
            <a:srgbClr val="3A3B3C"/>
          </a:solidFill>
          <a:ln/>
        </p:spPr>
        <p:txBody>
          <a:bodyPr/>
          <a:lstStyle/>
          <a:p>
            <a:endParaRPr lang="en-IN"/>
          </a:p>
        </p:txBody>
      </p:sp>
      <p:pic>
        <p:nvPicPr>
          <p:cNvPr id="16" name="Image 2" descr="preencoded.png"/>
          <p:cNvPicPr>
            <a:picLocks noChangeAspect="1"/>
          </p:cNvPicPr>
          <p:nvPr/>
        </p:nvPicPr>
        <p:blipFill>
          <a:blip r:embed="rId5"/>
          <a:stretch>
            <a:fillRect/>
          </a:stretch>
        </p:blipFill>
        <p:spPr>
          <a:xfrm>
            <a:off x="3866317" y="6775728"/>
            <a:ext cx="280392" cy="350520"/>
          </a:xfrm>
          <a:prstGeom prst="rect">
            <a:avLst/>
          </a:prstGeom>
        </p:spPr>
      </p:pic>
      <p:sp>
        <p:nvSpPr>
          <p:cNvPr id="17" name="Text 12"/>
          <p:cNvSpPr/>
          <p:nvPr/>
        </p:nvSpPr>
        <p:spPr>
          <a:xfrm>
            <a:off x="7514630" y="6416278"/>
            <a:ext cx="2493050" cy="311587"/>
          </a:xfrm>
          <a:prstGeom prst="rect">
            <a:avLst/>
          </a:prstGeom>
          <a:noFill/>
          <a:ln/>
        </p:spPr>
        <p:txBody>
          <a:bodyPr wrap="none" lIns="0" tIns="0" rIns="0" bIns="0" rtlCol="0" anchor="t"/>
          <a:lstStyle/>
          <a:p>
            <a:pPr marL="0" indent="0" algn="l">
              <a:lnSpc>
                <a:spcPts val="2450"/>
              </a:lnSpc>
              <a:buNone/>
            </a:pPr>
            <a:r>
              <a:rPr lang="en-US" sz="1950" b="1" dirty="0">
                <a:solidFill>
                  <a:srgbClr val="CFCBBF"/>
                </a:solidFill>
                <a:latin typeface="Prata" pitchFamily="34" charset="0"/>
                <a:ea typeface="Prata" pitchFamily="34" charset="-122"/>
                <a:cs typeface="Prata" pitchFamily="34" charset="-120"/>
              </a:rPr>
              <a:t>Feature Engineering</a:t>
            </a:r>
            <a:endParaRPr lang="en-US" sz="1950" b="1" dirty="0"/>
          </a:p>
        </p:txBody>
      </p:sp>
      <p:sp>
        <p:nvSpPr>
          <p:cNvPr id="18" name="Text 13"/>
          <p:cNvSpPr/>
          <p:nvPr/>
        </p:nvSpPr>
        <p:spPr>
          <a:xfrm>
            <a:off x="7514630" y="6847523"/>
            <a:ext cx="6218396" cy="638175"/>
          </a:xfrm>
          <a:prstGeom prst="rect">
            <a:avLst/>
          </a:prstGeom>
          <a:noFill/>
          <a:ln/>
        </p:spPr>
        <p:txBody>
          <a:bodyPr wrap="square" lIns="0" tIns="0" rIns="0" bIns="0" rtlCol="0" anchor="t"/>
          <a:lstStyle/>
          <a:p>
            <a:pPr marL="0" indent="0" algn="l">
              <a:lnSpc>
                <a:spcPts val="2500"/>
              </a:lnSpc>
              <a:buNone/>
            </a:pPr>
            <a:r>
              <a:rPr lang="en-US" sz="1550" b="1" dirty="0">
                <a:solidFill>
                  <a:srgbClr val="CFCBBF"/>
                </a:solidFill>
                <a:latin typeface="Raleway" pitchFamily="34" charset="0"/>
                <a:ea typeface="Raleway" pitchFamily="34" charset="-122"/>
                <a:cs typeface="Raleway" pitchFamily="34" charset="-120"/>
              </a:rPr>
              <a:t>Added</a:t>
            </a:r>
            <a:r>
              <a:rPr lang="en-US" sz="1550" b="1" dirty="0">
                <a:solidFill>
                  <a:schemeClr val="bg1"/>
                </a:solidFill>
                <a:latin typeface="Raleway" pitchFamily="34" charset="0"/>
                <a:ea typeface="Raleway" pitchFamily="34" charset="-122"/>
                <a:cs typeface="Raleway" pitchFamily="34" charset="-120"/>
              </a:rPr>
              <a:t> categorical bins </a:t>
            </a:r>
            <a:r>
              <a:rPr lang="en-US" sz="1550" b="1" dirty="0">
                <a:solidFill>
                  <a:srgbClr val="CFCBBF"/>
                </a:solidFill>
                <a:latin typeface="Raleway" pitchFamily="34" charset="0"/>
                <a:ea typeface="Raleway" pitchFamily="34" charset="-122"/>
                <a:cs typeface="Raleway" pitchFamily="34" charset="-120"/>
              </a:rPr>
              <a:t>for continuous variables, improving model understanding and predictive power.</a:t>
            </a:r>
            <a:endParaRPr lang="en-US" sz="155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4370"/>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Actionable Recommendations: Maximizing Conversion</a:t>
            </a:r>
            <a:endParaRPr lang="en-US" sz="4450" dirty="0"/>
          </a:p>
        </p:txBody>
      </p:sp>
      <p:sp>
        <p:nvSpPr>
          <p:cNvPr id="3" name="Shape 1"/>
          <p:cNvSpPr/>
          <p:nvPr/>
        </p:nvSpPr>
        <p:spPr>
          <a:xfrm>
            <a:off x="793790" y="2545556"/>
            <a:ext cx="13042821" cy="5009555"/>
          </a:xfrm>
          <a:prstGeom prst="roundRect">
            <a:avLst>
              <a:gd name="adj" fmla="val 679"/>
            </a:avLst>
          </a:prstGeom>
          <a:solidFill>
            <a:srgbClr val="3A3B3C"/>
          </a:solidFill>
          <a:ln/>
        </p:spPr>
        <p:txBody>
          <a:bodyPr/>
          <a:lstStyle/>
          <a:p>
            <a:endParaRPr lang="en-IN"/>
          </a:p>
        </p:txBody>
      </p:sp>
      <p:sp>
        <p:nvSpPr>
          <p:cNvPr id="4" name="Shape 2"/>
          <p:cNvSpPr/>
          <p:nvPr/>
        </p:nvSpPr>
        <p:spPr>
          <a:xfrm>
            <a:off x="793790" y="2545556"/>
            <a:ext cx="6521410" cy="1669852"/>
          </a:xfrm>
          <a:prstGeom prst="roundRect">
            <a:avLst>
              <a:gd name="adj" fmla="val 2038"/>
            </a:avLst>
          </a:prstGeom>
          <a:solidFill>
            <a:srgbClr val="3A3B3C"/>
          </a:solidFill>
          <a:ln/>
        </p:spPr>
        <p:txBody>
          <a:bodyPr/>
          <a:lstStyle/>
          <a:p>
            <a:endParaRPr lang="en-IN"/>
          </a:p>
        </p:txBody>
      </p:sp>
      <p:sp>
        <p:nvSpPr>
          <p:cNvPr id="5" name="Text 3"/>
          <p:cNvSpPr/>
          <p:nvPr/>
        </p:nvSpPr>
        <p:spPr>
          <a:xfrm>
            <a:off x="1020604" y="2772370"/>
            <a:ext cx="2980253"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Targeted Engagement</a:t>
            </a:r>
            <a:endParaRPr lang="en-US" sz="2400" b="1" dirty="0"/>
          </a:p>
        </p:txBody>
      </p:sp>
      <p:sp>
        <p:nvSpPr>
          <p:cNvPr id="6" name="Text 4"/>
          <p:cNvSpPr/>
          <p:nvPr/>
        </p:nvSpPr>
        <p:spPr>
          <a:xfrm>
            <a:off x="1020604" y="3262789"/>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Train agents to extend conversations, especially with high-potential profiles.</a:t>
            </a:r>
            <a:endParaRPr lang="en-US" sz="1750" dirty="0"/>
          </a:p>
        </p:txBody>
      </p:sp>
      <p:sp>
        <p:nvSpPr>
          <p:cNvPr id="7" name="Shape 5"/>
          <p:cNvSpPr/>
          <p:nvPr/>
        </p:nvSpPr>
        <p:spPr>
          <a:xfrm>
            <a:off x="7315200" y="2545556"/>
            <a:ext cx="6521410" cy="1669852"/>
          </a:xfrm>
          <a:prstGeom prst="rect">
            <a:avLst/>
          </a:prstGeom>
          <a:solidFill>
            <a:srgbClr val="3A3B3C"/>
          </a:solidFill>
          <a:ln/>
        </p:spPr>
        <p:txBody>
          <a:bodyPr/>
          <a:lstStyle/>
          <a:p>
            <a:endParaRPr lang="en-IN"/>
          </a:p>
        </p:txBody>
      </p:sp>
      <p:sp>
        <p:nvSpPr>
          <p:cNvPr id="8" name="Shape 6"/>
          <p:cNvSpPr/>
          <p:nvPr/>
        </p:nvSpPr>
        <p:spPr>
          <a:xfrm>
            <a:off x="7315200" y="2545556"/>
            <a:ext cx="30480" cy="1669852"/>
          </a:xfrm>
          <a:prstGeom prst="roundRect">
            <a:avLst>
              <a:gd name="adj" fmla="val 111628"/>
            </a:avLst>
          </a:prstGeom>
          <a:solidFill>
            <a:srgbClr val="535455"/>
          </a:solidFill>
          <a:ln/>
        </p:spPr>
        <p:txBody>
          <a:bodyPr/>
          <a:lstStyle/>
          <a:p>
            <a:endParaRPr lang="en-IN"/>
          </a:p>
        </p:txBody>
      </p:sp>
      <p:sp>
        <p:nvSpPr>
          <p:cNvPr id="9" name="Text 7"/>
          <p:cNvSpPr/>
          <p:nvPr/>
        </p:nvSpPr>
        <p:spPr>
          <a:xfrm>
            <a:off x="7882176" y="2772370"/>
            <a:ext cx="3045976"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Segmented Messaging</a:t>
            </a:r>
            <a:endParaRPr lang="en-US" sz="2800" b="1" dirty="0"/>
          </a:p>
        </p:txBody>
      </p:sp>
      <p:sp>
        <p:nvSpPr>
          <p:cNvPr id="10" name="Text 8"/>
          <p:cNvSpPr/>
          <p:nvPr/>
        </p:nvSpPr>
        <p:spPr>
          <a:xfrm>
            <a:off x="7882176" y="3262789"/>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Tailor campaigns for professionals, university-educated, students, and retirees.</a:t>
            </a:r>
            <a:endParaRPr lang="en-US" sz="1750" dirty="0"/>
          </a:p>
        </p:txBody>
      </p:sp>
      <p:sp>
        <p:nvSpPr>
          <p:cNvPr id="11" name="Shape 9"/>
          <p:cNvSpPr/>
          <p:nvPr/>
        </p:nvSpPr>
        <p:spPr>
          <a:xfrm>
            <a:off x="7031712" y="3096935"/>
            <a:ext cx="566976" cy="566976"/>
          </a:xfrm>
          <a:prstGeom prst="roundRect">
            <a:avLst>
              <a:gd name="adj" fmla="val 6001"/>
            </a:avLst>
          </a:prstGeom>
          <a:solidFill>
            <a:srgbClr val="1B1C1D"/>
          </a:solidFill>
          <a:ln w="30480">
            <a:solidFill>
              <a:srgbClr val="535455"/>
            </a:solidFill>
            <a:prstDash val="solid"/>
          </a:ln>
        </p:spPr>
        <p:txBody>
          <a:bodyPr/>
          <a:lstStyle/>
          <a:p>
            <a:endParaRPr lang="en-IN"/>
          </a:p>
        </p:txBody>
      </p:sp>
      <p:pic>
        <p:nvPicPr>
          <p:cNvPr id="12" name="Image 0" descr="preencoded.png"/>
          <p:cNvPicPr>
            <a:picLocks noChangeAspect="1"/>
          </p:cNvPicPr>
          <p:nvPr/>
        </p:nvPicPr>
        <p:blipFill>
          <a:blip r:embed="rId3"/>
          <a:stretch>
            <a:fillRect/>
          </a:stretch>
        </p:blipFill>
        <p:spPr>
          <a:xfrm>
            <a:off x="7173397" y="3203258"/>
            <a:ext cx="283488" cy="354330"/>
          </a:xfrm>
          <a:prstGeom prst="rect">
            <a:avLst/>
          </a:prstGeom>
        </p:spPr>
      </p:pic>
      <p:sp>
        <p:nvSpPr>
          <p:cNvPr id="13" name="Shape 10"/>
          <p:cNvSpPr/>
          <p:nvPr/>
        </p:nvSpPr>
        <p:spPr>
          <a:xfrm>
            <a:off x="793790" y="4215408"/>
            <a:ext cx="6521410" cy="1669852"/>
          </a:xfrm>
          <a:prstGeom prst="rect">
            <a:avLst/>
          </a:prstGeom>
          <a:solidFill>
            <a:srgbClr val="3A3B3C"/>
          </a:solidFill>
          <a:ln/>
        </p:spPr>
        <p:txBody>
          <a:bodyPr/>
          <a:lstStyle/>
          <a:p>
            <a:endParaRPr lang="en-IN"/>
          </a:p>
        </p:txBody>
      </p:sp>
      <p:sp>
        <p:nvSpPr>
          <p:cNvPr id="14" name="Shape 11"/>
          <p:cNvSpPr/>
          <p:nvPr/>
        </p:nvSpPr>
        <p:spPr>
          <a:xfrm>
            <a:off x="793790" y="4215408"/>
            <a:ext cx="6521410" cy="30480"/>
          </a:xfrm>
          <a:prstGeom prst="roundRect">
            <a:avLst>
              <a:gd name="adj" fmla="val 111628"/>
            </a:avLst>
          </a:prstGeom>
          <a:solidFill>
            <a:srgbClr val="535455"/>
          </a:solidFill>
          <a:ln/>
        </p:spPr>
        <p:txBody>
          <a:bodyPr/>
          <a:lstStyle/>
          <a:p>
            <a:endParaRPr lang="en-IN"/>
          </a:p>
        </p:txBody>
      </p:sp>
      <p:sp>
        <p:nvSpPr>
          <p:cNvPr id="15" name="Text 12"/>
          <p:cNvSpPr/>
          <p:nvPr/>
        </p:nvSpPr>
        <p:spPr>
          <a:xfrm>
            <a:off x="1020604" y="4442222"/>
            <a:ext cx="2835235"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Optimal Timing</a:t>
            </a:r>
            <a:endParaRPr lang="en-US" sz="2400" b="1" dirty="0"/>
          </a:p>
          <a:p>
            <a:pPr marL="0" indent="0" algn="l">
              <a:lnSpc>
                <a:spcPts val="2750"/>
              </a:lnSpc>
              <a:buNone/>
            </a:pPr>
            <a:endParaRPr lang="en-US" sz="2200" b="1" dirty="0"/>
          </a:p>
        </p:txBody>
      </p:sp>
      <p:sp>
        <p:nvSpPr>
          <p:cNvPr id="16" name="Text 13"/>
          <p:cNvSpPr/>
          <p:nvPr/>
        </p:nvSpPr>
        <p:spPr>
          <a:xfrm>
            <a:off x="1020604" y="4932640"/>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Focus efforts on March, April, and September; scale back in low-yield months.</a:t>
            </a:r>
            <a:endParaRPr lang="en-US" sz="1750" dirty="0"/>
          </a:p>
        </p:txBody>
      </p:sp>
      <p:sp>
        <p:nvSpPr>
          <p:cNvPr id="17" name="Shape 14"/>
          <p:cNvSpPr/>
          <p:nvPr/>
        </p:nvSpPr>
        <p:spPr>
          <a:xfrm>
            <a:off x="7315200" y="4215408"/>
            <a:ext cx="6521410" cy="1669852"/>
          </a:xfrm>
          <a:prstGeom prst="rect">
            <a:avLst/>
          </a:prstGeom>
          <a:solidFill>
            <a:srgbClr val="3A3B3C"/>
          </a:solidFill>
          <a:ln/>
        </p:spPr>
        <p:txBody>
          <a:bodyPr/>
          <a:lstStyle/>
          <a:p>
            <a:endParaRPr lang="en-IN"/>
          </a:p>
        </p:txBody>
      </p:sp>
      <p:sp>
        <p:nvSpPr>
          <p:cNvPr id="18" name="Shape 15"/>
          <p:cNvSpPr/>
          <p:nvPr/>
        </p:nvSpPr>
        <p:spPr>
          <a:xfrm>
            <a:off x="7315200" y="4215408"/>
            <a:ext cx="30480" cy="1669852"/>
          </a:xfrm>
          <a:prstGeom prst="roundRect">
            <a:avLst>
              <a:gd name="adj" fmla="val 111628"/>
            </a:avLst>
          </a:prstGeom>
          <a:solidFill>
            <a:srgbClr val="535455"/>
          </a:solidFill>
          <a:ln/>
        </p:spPr>
        <p:txBody>
          <a:bodyPr/>
          <a:lstStyle/>
          <a:p>
            <a:endParaRPr lang="en-IN"/>
          </a:p>
        </p:txBody>
      </p:sp>
      <p:sp>
        <p:nvSpPr>
          <p:cNvPr id="19" name="Shape 16"/>
          <p:cNvSpPr/>
          <p:nvPr/>
        </p:nvSpPr>
        <p:spPr>
          <a:xfrm>
            <a:off x="7315200" y="4215408"/>
            <a:ext cx="6521410" cy="30480"/>
          </a:xfrm>
          <a:prstGeom prst="roundRect">
            <a:avLst>
              <a:gd name="adj" fmla="val 111628"/>
            </a:avLst>
          </a:prstGeom>
          <a:solidFill>
            <a:srgbClr val="535455"/>
          </a:solidFill>
          <a:ln/>
        </p:spPr>
        <p:txBody>
          <a:bodyPr/>
          <a:lstStyle/>
          <a:p>
            <a:endParaRPr lang="en-IN"/>
          </a:p>
        </p:txBody>
      </p:sp>
      <p:sp>
        <p:nvSpPr>
          <p:cNvPr id="20" name="Text 17"/>
          <p:cNvSpPr/>
          <p:nvPr/>
        </p:nvSpPr>
        <p:spPr>
          <a:xfrm>
            <a:off x="7882176" y="4442222"/>
            <a:ext cx="2835235"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Cellular Priority</a:t>
            </a:r>
            <a:endParaRPr lang="en-US" sz="2800" b="1" dirty="0"/>
          </a:p>
        </p:txBody>
      </p:sp>
      <p:sp>
        <p:nvSpPr>
          <p:cNvPr id="21" name="Text 18"/>
          <p:cNvSpPr/>
          <p:nvPr/>
        </p:nvSpPr>
        <p:spPr>
          <a:xfrm>
            <a:off x="7882176" y="4932640"/>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Increase investment in cellular outreach given its superior conversion rates.</a:t>
            </a:r>
            <a:endParaRPr lang="en-US" sz="1750" dirty="0"/>
          </a:p>
        </p:txBody>
      </p:sp>
      <p:sp>
        <p:nvSpPr>
          <p:cNvPr id="22" name="Shape 19"/>
          <p:cNvSpPr/>
          <p:nvPr/>
        </p:nvSpPr>
        <p:spPr>
          <a:xfrm>
            <a:off x="7031712" y="4766786"/>
            <a:ext cx="566976" cy="566976"/>
          </a:xfrm>
          <a:prstGeom prst="roundRect">
            <a:avLst>
              <a:gd name="adj" fmla="val 6001"/>
            </a:avLst>
          </a:prstGeom>
          <a:solidFill>
            <a:srgbClr val="1B1C1D"/>
          </a:solidFill>
          <a:ln w="30480">
            <a:solidFill>
              <a:srgbClr val="535455"/>
            </a:solidFill>
            <a:prstDash val="solid"/>
          </a:ln>
        </p:spPr>
        <p:txBody>
          <a:bodyPr/>
          <a:lstStyle/>
          <a:p>
            <a:endParaRPr lang="en-IN"/>
          </a:p>
        </p:txBody>
      </p:sp>
      <p:pic>
        <p:nvPicPr>
          <p:cNvPr id="23" name="Image 1" descr="preencoded.png"/>
          <p:cNvPicPr>
            <a:picLocks noChangeAspect="1"/>
          </p:cNvPicPr>
          <p:nvPr/>
        </p:nvPicPr>
        <p:blipFill>
          <a:blip r:embed="rId4"/>
          <a:stretch>
            <a:fillRect/>
          </a:stretch>
        </p:blipFill>
        <p:spPr>
          <a:xfrm>
            <a:off x="7173397" y="4873109"/>
            <a:ext cx="283488" cy="354330"/>
          </a:xfrm>
          <a:prstGeom prst="rect">
            <a:avLst/>
          </a:prstGeom>
        </p:spPr>
      </p:pic>
      <p:sp>
        <p:nvSpPr>
          <p:cNvPr id="24" name="Shape 20"/>
          <p:cNvSpPr/>
          <p:nvPr/>
        </p:nvSpPr>
        <p:spPr>
          <a:xfrm>
            <a:off x="793790" y="5885259"/>
            <a:ext cx="6521410" cy="1669852"/>
          </a:xfrm>
          <a:prstGeom prst="rect">
            <a:avLst/>
          </a:prstGeom>
          <a:solidFill>
            <a:srgbClr val="3A3B3C"/>
          </a:solidFill>
          <a:ln/>
        </p:spPr>
        <p:txBody>
          <a:bodyPr/>
          <a:lstStyle/>
          <a:p>
            <a:endParaRPr lang="en-IN"/>
          </a:p>
        </p:txBody>
      </p:sp>
      <p:sp>
        <p:nvSpPr>
          <p:cNvPr id="25" name="Shape 21"/>
          <p:cNvSpPr/>
          <p:nvPr/>
        </p:nvSpPr>
        <p:spPr>
          <a:xfrm>
            <a:off x="793790" y="5885259"/>
            <a:ext cx="6521410" cy="30480"/>
          </a:xfrm>
          <a:prstGeom prst="roundRect">
            <a:avLst>
              <a:gd name="adj" fmla="val 111628"/>
            </a:avLst>
          </a:prstGeom>
          <a:solidFill>
            <a:srgbClr val="535455"/>
          </a:solidFill>
          <a:ln/>
        </p:spPr>
        <p:txBody>
          <a:bodyPr/>
          <a:lstStyle/>
          <a:p>
            <a:endParaRPr lang="en-IN"/>
          </a:p>
        </p:txBody>
      </p:sp>
      <p:sp>
        <p:nvSpPr>
          <p:cNvPr id="26" name="Text 22"/>
          <p:cNvSpPr/>
          <p:nvPr/>
        </p:nvSpPr>
        <p:spPr>
          <a:xfrm>
            <a:off x="1020604" y="6112073"/>
            <a:ext cx="2835235"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Leverage History</a:t>
            </a:r>
            <a:endParaRPr lang="en-US" sz="2800" b="1" dirty="0"/>
          </a:p>
          <a:p>
            <a:pPr marL="0" indent="0" algn="l">
              <a:lnSpc>
                <a:spcPts val="2750"/>
              </a:lnSpc>
              <a:buNone/>
            </a:pPr>
            <a:endParaRPr lang="en-US" sz="2200" b="1" dirty="0"/>
          </a:p>
        </p:txBody>
      </p:sp>
      <p:sp>
        <p:nvSpPr>
          <p:cNvPr id="27" name="Text 23"/>
          <p:cNvSpPr/>
          <p:nvPr/>
        </p:nvSpPr>
        <p:spPr>
          <a:xfrm>
            <a:off x="1020604" y="6602492"/>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Prioritize re-engaging clients with a history of positive responses.</a:t>
            </a:r>
            <a:endParaRPr lang="en-US" sz="1750" dirty="0"/>
          </a:p>
        </p:txBody>
      </p:sp>
      <p:sp>
        <p:nvSpPr>
          <p:cNvPr id="28" name="Shape 24"/>
          <p:cNvSpPr/>
          <p:nvPr/>
        </p:nvSpPr>
        <p:spPr>
          <a:xfrm>
            <a:off x="7315200" y="5885259"/>
            <a:ext cx="6521410" cy="1669852"/>
          </a:xfrm>
          <a:prstGeom prst="rect">
            <a:avLst/>
          </a:prstGeom>
          <a:solidFill>
            <a:srgbClr val="3A3B3C"/>
          </a:solidFill>
          <a:ln/>
        </p:spPr>
        <p:txBody>
          <a:bodyPr/>
          <a:lstStyle/>
          <a:p>
            <a:endParaRPr lang="en-IN"/>
          </a:p>
        </p:txBody>
      </p:sp>
      <p:sp>
        <p:nvSpPr>
          <p:cNvPr id="29" name="Shape 25"/>
          <p:cNvSpPr/>
          <p:nvPr/>
        </p:nvSpPr>
        <p:spPr>
          <a:xfrm>
            <a:off x="7315200" y="5885259"/>
            <a:ext cx="30480" cy="1669852"/>
          </a:xfrm>
          <a:prstGeom prst="roundRect">
            <a:avLst>
              <a:gd name="adj" fmla="val 111628"/>
            </a:avLst>
          </a:prstGeom>
          <a:solidFill>
            <a:srgbClr val="535455"/>
          </a:solidFill>
          <a:ln/>
        </p:spPr>
        <p:txBody>
          <a:bodyPr/>
          <a:lstStyle/>
          <a:p>
            <a:endParaRPr lang="en-IN"/>
          </a:p>
        </p:txBody>
      </p:sp>
      <p:sp>
        <p:nvSpPr>
          <p:cNvPr id="30" name="Shape 26"/>
          <p:cNvSpPr/>
          <p:nvPr/>
        </p:nvSpPr>
        <p:spPr>
          <a:xfrm>
            <a:off x="7315200" y="5885259"/>
            <a:ext cx="6521410" cy="30480"/>
          </a:xfrm>
          <a:prstGeom prst="roundRect">
            <a:avLst>
              <a:gd name="adj" fmla="val 111628"/>
            </a:avLst>
          </a:prstGeom>
          <a:solidFill>
            <a:srgbClr val="535455"/>
          </a:solidFill>
          <a:ln/>
        </p:spPr>
        <p:txBody>
          <a:bodyPr/>
          <a:lstStyle/>
          <a:p>
            <a:endParaRPr lang="en-IN"/>
          </a:p>
        </p:txBody>
      </p:sp>
      <p:sp>
        <p:nvSpPr>
          <p:cNvPr id="31" name="Text 27"/>
          <p:cNvSpPr/>
          <p:nvPr/>
        </p:nvSpPr>
        <p:spPr>
          <a:xfrm>
            <a:off x="7882176" y="6112073"/>
            <a:ext cx="2857857" cy="354330"/>
          </a:xfrm>
          <a:prstGeom prst="rect">
            <a:avLst/>
          </a:prstGeom>
          <a:noFill/>
          <a:ln/>
        </p:spPr>
        <p:txBody>
          <a:bodyPr wrap="none" lIns="0" tIns="0" rIns="0" bIns="0" rtlCol="0" anchor="t"/>
          <a:lstStyle/>
          <a:p>
            <a:pPr>
              <a:lnSpc>
                <a:spcPts val="2750"/>
              </a:lnSpc>
            </a:pPr>
            <a:r>
              <a:rPr lang="en-US" sz="2400" b="1" dirty="0">
                <a:solidFill>
                  <a:srgbClr val="CFCBBF"/>
                </a:solidFill>
                <a:latin typeface="Prata" pitchFamily="34" charset="0"/>
                <a:ea typeface="Prata" pitchFamily="34" charset="-122"/>
                <a:cs typeface="Prata" pitchFamily="34" charset="-120"/>
              </a:rPr>
              <a:t>Economic Alignment</a:t>
            </a:r>
            <a:endParaRPr lang="en-US" sz="2800" b="1" dirty="0"/>
          </a:p>
          <a:p>
            <a:pPr marL="0" indent="0" algn="l">
              <a:lnSpc>
                <a:spcPts val="2750"/>
              </a:lnSpc>
              <a:buNone/>
            </a:pPr>
            <a:endParaRPr lang="en-US" sz="2200" b="1" dirty="0"/>
          </a:p>
        </p:txBody>
      </p:sp>
      <p:sp>
        <p:nvSpPr>
          <p:cNvPr id="32" name="Text 28"/>
          <p:cNvSpPr/>
          <p:nvPr/>
        </p:nvSpPr>
        <p:spPr>
          <a:xfrm>
            <a:off x="7882176" y="6602492"/>
            <a:ext cx="5727621"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Strategize campaigns during favorable economic conditions, such as lower euribor rates.</a:t>
            </a:r>
            <a:endParaRPr lang="en-US" sz="1750" dirty="0"/>
          </a:p>
        </p:txBody>
      </p:sp>
      <p:sp>
        <p:nvSpPr>
          <p:cNvPr id="33" name="Shape 29"/>
          <p:cNvSpPr/>
          <p:nvPr/>
        </p:nvSpPr>
        <p:spPr>
          <a:xfrm>
            <a:off x="7031712" y="6436638"/>
            <a:ext cx="566976" cy="566976"/>
          </a:xfrm>
          <a:prstGeom prst="roundRect">
            <a:avLst>
              <a:gd name="adj" fmla="val 6001"/>
            </a:avLst>
          </a:prstGeom>
          <a:solidFill>
            <a:srgbClr val="1B1C1D"/>
          </a:solidFill>
          <a:ln w="30480">
            <a:solidFill>
              <a:srgbClr val="535455"/>
            </a:solidFill>
            <a:prstDash val="solid"/>
          </a:ln>
        </p:spPr>
        <p:txBody>
          <a:bodyPr/>
          <a:lstStyle/>
          <a:p>
            <a:endParaRPr lang="en-IN"/>
          </a:p>
        </p:txBody>
      </p:sp>
      <p:pic>
        <p:nvPicPr>
          <p:cNvPr id="34" name="Image 2" descr="preencoded.png"/>
          <p:cNvPicPr>
            <a:picLocks noChangeAspect="1"/>
          </p:cNvPicPr>
          <p:nvPr/>
        </p:nvPicPr>
        <p:blipFill>
          <a:blip r:embed="rId5"/>
          <a:stretch>
            <a:fillRect/>
          </a:stretch>
        </p:blipFill>
        <p:spPr>
          <a:xfrm>
            <a:off x="7173397" y="6542961"/>
            <a:ext cx="283488" cy="3543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5553" y="483632"/>
            <a:ext cx="11832788" cy="549593"/>
          </a:xfrm>
          <a:prstGeom prst="rect">
            <a:avLst/>
          </a:prstGeom>
          <a:noFill/>
          <a:ln/>
        </p:spPr>
        <p:txBody>
          <a:bodyPr wrap="none" lIns="0" tIns="0" rIns="0" bIns="0" rtlCol="0" anchor="t"/>
          <a:lstStyle/>
          <a:p>
            <a:pPr marL="0" indent="0" algn="l">
              <a:lnSpc>
                <a:spcPts val="4300"/>
              </a:lnSpc>
              <a:buNone/>
            </a:pPr>
            <a:r>
              <a:rPr lang="en-US" sz="3450" dirty="0">
                <a:solidFill>
                  <a:srgbClr val="F2E782"/>
                </a:solidFill>
                <a:latin typeface="Prata" pitchFamily="34" charset="0"/>
                <a:ea typeface="Prata" pitchFamily="34" charset="-122"/>
                <a:cs typeface="Prata" pitchFamily="34" charset="-120"/>
              </a:rPr>
              <a:t>Conclusion: Towards Data-Driven Marketing Excellence</a:t>
            </a:r>
            <a:endParaRPr lang="en-US" sz="3450" dirty="0"/>
          </a:p>
        </p:txBody>
      </p:sp>
      <p:sp>
        <p:nvSpPr>
          <p:cNvPr id="3" name="Text 1"/>
          <p:cNvSpPr/>
          <p:nvPr/>
        </p:nvSpPr>
        <p:spPr>
          <a:xfrm>
            <a:off x="615553" y="2047107"/>
            <a:ext cx="6485096" cy="2931169"/>
          </a:xfrm>
          <a:prstGeom prst="rect">
            <a:avLst/>
          </a:prstGeom>
          <a:noFill/>
          <a:ln/>
        </p:spPr>
        <p:txBody>
          <a:bodyPr wrap="square" lIns="0" tIns="0" rIns="0" bIns="0" rtlCol="0" anchor="t"/>
          <a:lstStyle/>
          <a:p>
            <a:pPr marL="0" indent="0" algn="l">
              <a:buNone/>
            </a:pPr>
            <a:r>
              <a:rPr lang="en-US" sz="2400" dirty="0">
                <a:solidFill>
                  <a:srgbClr val="CFCBBF"/>
                </a:solidFill>
                <a:latin typeface="Raleway" pitchFamily="34" charset="0"/>
                <a:ea typeface="Raleway" pitchFamily="34" charset="-122"/>
                <a:cs typeface="Raleway" pitchFamily="34" charset="-120"/>
              </a:rPr>
              <a:t>	Our comprehensive analysis has revealed distinct patterns in customer behavior and campaign performance for term deposit subscriptions. These insights provide a clear roadmap for </a:t>
            </a:r>
            <a:r>
              <a:rPr lang="en-US" sz="2400" b="1" dirty="0">
                <a:solidFill>
                  <a:srgbClr val="F4E883"/>
                </a:solidFill>
                <a:latin typeface="Raleway" pitchFamily="34" charset="0"/>
                <a:ea typeface="Raleway" pitchFamily="34" charset="-122"/>
                <a:cs typeface="Raleway" pitchFamily="34" charset="-120"/>
              </a:rPr>
              <a:t>strategic optimization</a:t>
            </a:r>
            <a:r>
              <a:rPr lang="en-US" sz="2400" dirty="0">
                <a:solidFill>
                  <a:srgbClr val="CFCBBF"/>
                </a:solidFill>
                <a:latin typeface="Raleway" pitchFamily="34" charset="0"/>
                <a:ea typeface="Raleway" pitchFamily="34" charset="-122"/>
                <a:cs typeface="Raleway" pitchFamily="34" charset="-120"/>
              </a:rPr>
              <a:t> of our marketing efforts.</a:t>
            </a:r>
            <a:endParaRPr lang="en-US" sz="2400" dirty="0"/>
          </a:p>
        </p:txBody>
      </p:sp>
      <p:sp>
        <p:nvSpPr>
          <p:cNvPr id="4" name="Text 2"/>
          <p:cNvSpPr/>
          <p:nvPr/>
        </p:nvSpPr>
        <p:spPr>
          <a:xfrm>
            <a:off x="615553" y="4716908"/>
            <a:ext cx="6485096" cy="2697528"/>
          </a:xfrm>
          <a:prstGeom prst="rect">
            <a:avLst/>
          </a:prstGeom>
          <a:noFill/>
          <a:ln/>
        </p:spPr>
        <p:txBody>
          <a:bodyPr wrap="square" lIns="0" tIns="0" rIns="0" bIns="0" rtlCol="0" anchor="t"/>
          <a:lstStyle/>
          <a:p>
            <a:pPr marL="0" indent="0" algn="l">
              <a:buNone/>
            </a:pPr>
            <a:r>
              <a:rPr lang="en-US" sz="2400" dirty="0">
                <a:solidFill>
                  <a:srgbClr val="CFCBBF"/>
                </a:solidFill>
                <a:latin typeface="Raleway" pitchFamily="34" charset="0"/>
                <a:ea typeface="Raleway" pitchFamily="34" charset="-122"/>
                <a:cs typeface="Raleway" pitchFamily="34" charset="-120"/>
              </a:rPr>
              <a:t>	By aligning our strategies with these data-backed findings, the bank can achieve a significant improvement in conversion rates, leading to greater profitability and efficient resource allocation.</a:t>
            </a:r>
            <a:endParaRPr lang="en-US" sz="2400" dirty="0"/>
          </a:p>
        </p:txBody>
      </p:sp>
      <p:pic>
        <p:nvPicPr>
          <p:cNvPr id="5" name="Image 0" descr="preencoded.png"/>
          <p:cNvPicPr>
            <a:picLocks noChangeAspect="1"/>
          </p:cNvPicPr>
          <p:nvPr/>
        </p:nvPicPr>
        <p:blipFill>
          <a:blip r:embed="rId3"/>
          <a:stretch>
            <a:fillRect/>
          </a:stretch>
        </p:blipFill>
        <p:spPr>
          <a:xfrm>
            <a:off x="7537371" y="1494949"/>
            <a:ext cx="6485096" cy="64850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499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Next Steps</a:t>
            </a:r>
            <a:endParaRPr lang="en-US" sz="2200" dirty="0"/>
          </a:p>
        </p:txBody>
      </p:sp>
      <p:sp>
        <p:nvSpPr>
          <p:cNvPr id="3" name="Text 1"/>
          <p:cNvSpPr/>
          <p:nvPr/>
        </p:nvSpPr>
        <p:spPr>
          <a:xfrm>
            <a:off x="793790" y="1024085"/>
            <a:ext cx="12450842" cy="978218"/>
          </a:xfrm>
          <a:prstGeom prst="rect">
            <a:avLst/>
          </a:prstGeom>
          <a:noFill/>
          <a:ln/>
        </p:spPr>
        <p:txBody>
          <a:bodyPr wrap="none" lIns="0" tIns="0" rIns="0" bIns="0" rtlCol="0" anchor="t"/>
          <a:lstStyle/>
          <a:p>
            <a:pPr marL="0" indent="0" algn="l">
              <a:lnSpc>
                <a:spcPts val="7700"/>
              </a:lnSpc>
              <a:buNone/>
            </a:pPr>
            <a:r>
              <a:rPr lang="en-US" sz="6150" dirty="0">
                <a:solidFill>
                  <a:srgbClr val="F2E782"/>
                </a:solidFill>
                <a:latin typeface="Prata" pitchFamily="34" charset="0"/>
                <a:ea typeface="Prata" pitchFamily="34" charset="-122"/>
                <a:cs typeface="Prata" pitchFamily="34" charset="-120"/>
              </a:rPr>
              <a:t>Key Takeaways &amp; Future Outlook</a:t>
            </a:r>
            <a:endParaRPr lang="en-US" sz="6150" dirty="0"/>
          </a:p>
        </p:txBody>
      </p:sp>
      <p:sp>
        <p:nvSpPr>
          <p:cNvPr id="4" name="Text 2"/>
          <p:cNvSpPr/>
          <p:nvPr/>
        </p:nvSpPr>
        <p:spPr>
          <a:xfrm>
            <a:off x="793790" y="2807732"/>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CFCBBF"/>
                </a:solidFill>
                <a:latin typeface="Raleway" pitchFamily="34" charset="0"/>
                <a:ea typeface="Raleway" pitchFamily="34" charset="-122"/>
                <a:cs typeface="Raleway" pitchFamily="34" charset="-120"/>
              </a:rPr>
              <a:t>Comprehensive Dataset:</a:t>
            </a:r>
            <a:r>
              <a:rPr lang="en-US" dirty="0">
                <a:solidFill>
                  <a:srgbClr val="CFCBBF"/>
                </a:solidFill>
                <a:latin typeface="Raleway" pitchFamily="34" charset="0"/>
                <a:ea typeface="Raleway" pitchFamily="34" charset="-122"/>
                <a:cs typeface="Raleway" pitchFamily="34" charset="-120"/>
              </a:rPr>
              <a:t> Robust foundation with no missing values.</a:t>
            </a:r>
            <a:endParaRPr lang="en-US" dirty="0"/>
          </a:p>
        </p:txBody>
      </p:sp>
      <p:sp>
        <p:nvSpPr>
          <p:cNvPr id="5" name="Text 3"/>
          <p:cNvSpPr/>
          <p:nvPr/>
        </p:nvSpPr>
        <p:spPr>
          <a:xfrm>
            <a:off x="793790" y="3612833"/>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CFCBBF"/>
                </a:solidFill>
                <a:latin typeface="Raleway" pitchFamily="34" charset="0"/>
                <a:ea typeface="Raleway" pitchFamily="34" charset="-122"/>
                <a:cs typeface="Raleway" pitchFamily="34" charset="-120"/>
              </a:rPr>
              <a:t>Refined Data:</a:t>
            </a:r>
            <a:r>
              <a:rPr lang="en-US" dirty="0">
                <a:solidFill>
                  <a:srgbClr val="CFCBBF"/>
                </a:solidFill>
                <a:latin typeface="Raleway" pitchFamily="34" charset="0"/>
                <a:ea typeface="Raleway" pitchFamily="34" charset="-122"/>
                <a:cs typeface="Raleway" pitchFamily="34" charset="-120"/>
              </a:rPr>
              <a:t> Outliers effectively handled, ensuring data quality.</a:t>
            </a:r>
            <a:endParaRPr lang="en-US" dirty="0"/>
          </a:p>
        </p:txBody>
      </p:sp>
      <p:sp>
        <p:nvSpPr>
          <p:cNvPr id="6" name="Text 4"/>
          <p:cNvSpPr/>
          <p:nvPr/>
        </p:nvSpPr>
        <p:spPr>
          <a:xfrm>
            <a:off x="793790" y="4417933"/>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CFCBBF"/>
                </a:solidFill>
                <a:latin typeface="Raleway" pitchFamily="34" charset="0"/>
                <a:ea typeface="Raleway" pitchFamily="34" charset="-122"/>
                <a:cs typeface="Raleway" pitchFamily="34" charset="-120"/>
              </a:rPr>
              <a:t>Targeted Marketing:</a:t>
            </a:r>
            <a:r>
              <a:rPr lang="en-US" dirty="0">
                <a:solidFill>
                  <a:srgbClr val="CFCBBF"/>
                </a:solidFill>
                <a:latin typeface="Raleway" pitchFamily="34" charset="0"/>
                <a:ea typeface="Raleway" pitchFamily="34" charset="-122"/>
                <a:cs typeface="Raleway" pitchFamily="34" charset="-120"/>
              </a:rPr>
              <a:t> Demographics and campaign patterns inform optimized strategies.</a:t>
            </a:r>
            <a:endParaRPr lang="en-US" dirty="0"/>
          </a:p>
        </p:txBody>
      </p:sp>
      <p:sp>
        <p:nvSpPr>
          <p:cNvPr id="7" name="Text 5"/>
          <p:cNvSpPr/>
          <p:nvPr/>
        </p:nvSpPr>
        <p:spPr>
          <a:xfrm>
            <a:off x="793790" y="5223034"/>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CFCBBF"/>
                </a:solidFill>
                <a:latin typeface="Raleway" pitchFamily="34" charset="0"/>
                <a:ea typeface="Raleway" pitchFamily="34" charset="-122"/>
                <a:cs typeface="Raleway" pitchFamily="34" charset="-120"/>
              </a:rPr>
              <a:t>Predictive Potential:</a:t>
            </a:r>
            <a:r>
              <a:rPr lang="en-US" dirty="0">
                <a:solidFill>
                  <a:srgbClr val="CFCBBF"/>
                </a:solidFill>
                <a:latin typeface="Raleway" pitchFamily="34" charset="0"/>
                <a:ea typeface="Raleway" pitchFamily="34" charset="-122"/>
                <a:cs typeface="Raleway" pitchFamily="34" charset="-120"/>
              </a:rPr>
              <a:t> Strong correlations provide valuable features for ML models.</a:t>
            </a:r>
            <a:endParaRPr lang="en-US" dirty="0"/>
          </a:p>
        </p:txBody>
      </p:sp>
      <p:sp>
        <p:nvSpPr>
          <p:cNvPr id="8" name="Shape 6"/>
          <p:cNvSpPr/>
          <p:nvPr/>
        </p:nvSpPr>
        <p:spPr>
          <a:xfrm>
            <a:off x="8279249" y="2521267"/>
            <a:ext cx="5564862" cy="3793331"/>
          </a:xfrm>
          <a:prstGeom prst="roundRect">
            <a:avLst>
              <a:gd name="adj" fmla="val 897"/>
            </a:avLst>
          </a:prstGeom>
          <a:solidFill>
            <a:srgbClr val="876CD4"/>
          </a:solidFill>
          <a:ln/>
        </p:spPr>
        <p:txBody>
          <a:bodyPr/>
          <a:lstStyle/>
          <a:p>
            <a:endParaRPr lang="en-IN"/>
          </a:p>
        </p:txBody>
      </p:sp>
      <p:pic>
        <p:nvPicPr>
          <p:cNvPr id="9" name="Image 0" descr="preencoded.png"/>
          <p:cNvPicPr>
            <a:picLocks noChangeAspect="1"/>
          </p:cNvPicPr>
          <p:nvPr/>
        </p:nvPicPr>
        <p:blipFill>
          <a:blip r:embed="rId3"/>
          <a:stretch>
            <a:fillRect/>
          </a:stretch>
        </p:blipFill>
        <p:spPr>
          <a:xfrm>
            <a:off x="8506063" y="2699875"/>
            <a:ext cx="425291" cy="340162"/>
          </a:xfrm>
          <a:prstGeom prst="rect">
            <a:avLst/>
          </a:prstGeom>
        </p:spPr>
      </p:pic>
      <p:sp>
        <p:nvSpPr>
          <p:cNvPr id="10" name="Text 7"/>
          <p:cNvSpPr/>
          <p:nvPr/>
        </p:nvSpPr>
        <p:spPr>
          <a:xfrm>
            <a:off x="9158168" y="269987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Prata" pitchFamily="34" charset="0"/>
                <a:ea typeface="Prata" pitchFamily="34" charset="-122"/>
                <a:cs typeface="Prata" pitchFamily="34" charset="-120"/>
              </a:rPr>
              <a:t>What's Next?</a:t>
            </a:r>
            <a:endParaRPr lang="en-US" sz="2650" dirty="0"/>
          </a:p>
        </p:txBody>
      </p:sp>
      <p:sp>
        <p:nvSpPr>
          <p:cNvPr id="11" name="Text 8"/>
          <p:cNvSpPr/>
          <p:nvPr/>
        </p:nvSpPr>
        <p:spPr>
          <a:xfrm>
            <a:off x="9158168" y="3348656"/>
            <a:ext cx="4459129" cy="254031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Raleway" pitchFamily="34" charset="0"/>
                <a:ea typeface="Raleway" pitchFamily="34" charset="-122"/>
                <a:cs typeface="Raleway" pitchFamily="34" charset="-120"/>
              </a:rPr>
              <a:t>This robust analytical foundation is now primed for the development and deployment of advanced </a:t>
            </a:r>
            <a:r>
              <a:rPr lang="en-US" sz="1750" b="1" dirty="0">
                <a:solidFill>
                  <a:srgbClr val="14083A"/>
                </a:solidFill>
                <a:latin typeface="Raleway" pitchFamily="34" charset="0"/>
                <a:ea typeface="Raleway" pitchFamily="34" charset="-122"/>
                <a:cs typeface="Raleway" pitchFamily="34" charset="-120"/>
              </a:rPr>
              <a:t>machine learning models</a:t>
            </a:r>
            <a:r>
              <a:rPr lang="en-US" sz="1750" dirty="0">
                <a:solidFill>
                  <a:srgbClr val="FFFFFF"/>
                </a:solidFill>
                <a:latin typeface="Raleway" pitchFamily="34" charset="0"/>
                <a:ea typeface="Raleway" pitchFamily="34" charset="-122"/>
                <a:cs typeface="Raleway" pitchFamily="34" charset="-120"/>
              </a:rPr>
              <a:t> to accurately predict customer subscription behavior, enabling proactive and highly effective marketing interventions.</a:t>
            </a:r>
            <a:endParaRPr lang="en-US" sz="1750" dirty="0"/>
          </a:p>
        </p:txBody>
      </p:sp>
      <p:sp>
        <p:nvSpPr>
          <p:cNvPr id="12" name="Text 9"/>
          <p:cNvSpPr/>
          <p:nvPr/>
        </p:nvSpPr>
        <p:spPr>
          <a:xfrm>
            <a:off x="793790" y="7162443"/>
            <a:ext cx="13042821" cy="362903"/>
          </a:xfrm>
          <a:prstGeom prst="rect">
            <a:avLst/>
          </a:prstGeom>
          <a:noFill/>
          <a:ln/>
        </p:spPr>
        <p:txBody>
          <a:bodyPr wrap="none" lIns="0" tIns="0" rIns="0" bIns="0" rtlCol="0" anchor="t"/>
          <a:lstStyle/>
          <a:p>
            <a:pPr marL="0" indent="0" algn="ctr">
              <a:lnSpc>
                <a:spcPts val="2850"/>
              </a:lnSpc>
              <a:buNone/>
            </a:pPr>
            <a:r>
              <a:rPr lang="en-US" sz="2400" b="1" dirty="0">
                <a:solidFill>
                  <a:srgbClr val="CFCBBF"/>
                </a:solidFill>
                <a:latin typeface="Raleway" pitchFamily="34" charset="0"/>
                <a:ea typeface="Raleway" pitchFamily="34" charset="-122"/>
                <a:cs typeface="Raleway" pitchFamily="34" charset="-120"/>
              </a:rPr>
              <a:t>To focus on the future, To focus on the key takeaway, To end more effectively &amp; formally.</a:t>
            </a:r>
            <a:endParaRPr lang="en-US" sz="2400" b="1" dirty="0"/>
          </a:p>
        </p:txBody>
      </p:sp>
    </p:spTree>
    <p:extLst>
      <p:ext uri="{BB962C8B-B14F-4D97-AF65-F5344CB8AC3E}">
        <p14:creationId xmlns:p14="http://schemas.microsoft.com/office/powerpoint/2010/main" val="3297828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42573" y="92094"/>
            <a:ext cx="3945255" cy="382786"/>
          </a:xfrm>
          <a:prstGeom prst="rect">
            <a:avLst/>
          </a:prstGeom>
          <a:noFill/>
          <a:ln/>
        </p:spPr>
        <p:txBody>
          <a:bodyPr wrap="none" lIns="0" tIns="0" rIns="0" bIns="0" rtlCol="0" anchor="t"/>
          <a:lstStyle/>
          <a:p>
            <a:pPr marL="0" indent="0" algn="ctr">
              <a:lnSpc>
                <a:spcPts val="3000"/>
              </a:lnSpc>
              <a:buNone/>
            </a:pPr>
            <a:r>
              <a:rPr lang="en-US" sz="2400" dirty="0">
                <a:solidFill>
                  <a:srgbClr val="F2E782"/>
                </a:solidFill>
                <a:latin typeface="Prata" pitchFamily="34" charset="0"/>
                <a:ea typeface="Prata" pitchFamily="34" charset="-122"/>
                <a:cs typeface="Prata" pitchFamily="34" charset="-120"/>
              </a:rPr>
              <a:t>Next Steps &amp; Call to Action</a:t>
            </a:r>
            <a:endParaRPr lang="en-US" sz="2400" dirty="0"/>
          </a:p>
        </p:txBody>
      </p:sp>
      <p:sp>
        <p:nvSpPr>
          <p:cNvPr id="3" name="Text 1"/>
          <p:cNvSpPr/>
          <p:nvPr/>
        </p:nvSpPr>
        <p:spPr>
          <a:xfrm>
            <a:off x="2816483" y="439130"/>
            <a:ext cx="8997434" cy="528280"/>
          </a:xfrm>
          <a:prstGeom prst="rect">
            <a:avLst/>
          </a:prstGeom>
          <a:noFill/>
          <a:ln/>
        </p:spPr>
        <p:txBody>
          <a:bodyPr wrap="none" lIns="0" tIns="0" rIns="0" bIns="0" rtlCol="0" anchor="t"/>
          <a:lstStyle/>
          <a:p>
            <a:pPr marL="0" indent="0" algn="ctr">
              <a:lnSpc>
                <a:spcPts val="4150"/>
              </a:lnSpc>
              <a:buNone/>
            </a:pPr>
            <a:r>
              <a:rPr lang="en-US" sz="2400" dirty="0">
                <a:solidFill>
                  <a:srgbClr val="F4E883"/>
                </a:solidFill>
                <a:latin typeface="Prata" pitchFamily="34" charset="0"/>
                <a:ea typeface="Prata" pitchFamily="34" charset="-122"/>
                <a:cs typeface="Prata" pitchFamily="34" charset="-120"/>
              </a:rPr>
              <a:t>Ready to transform your marketing strategy?</a:t>
            </a:r>
            <a:endParaRPr lang="en-US" sz="2400" dirty="0"/>
          </a:p>
        </p:txBody>
      </p:sp>
      <p:sp>
        <p:nvSpPr>
          <p:cNvPr id="4" name="Text 2"/>
          <p:cNvSpPr/>
          <p:nvPr/>
        </p:nvSpPr>
        <p:spPr>
          <a:xfrm>
            <a:off x="3031569" y="1070584"/>
            <a:ext cx="1531382" cy="191333"/>
          </a:xfrm>
          <a:prstGeom prst="rect">
            <a:avLst/>
          </a:prstGeom>
          <a:noFill/>
          <a:ln/>
        </p:spPr>
        <p:txBody>
          <a:bodyPr wrap="none" lIns="0" tIns="0" rIns="0" bIns="0" rtlCol="0" anchor="t"/>
          <a:lstStyle/>
          <a:p>
            <a:pPr marL="0" indent="0" algn="ctr">
              <a:lnSpc>
                <a:spcPts val="1500"/>
              </a:lnSpc>
              <a:buNone/>
            </a:pPr>
            <a:r>
              <a:rPr lang="en-US" b="1" dirty="0">
                <a:solidFill>
                  <a:srgbClr val="F2E782"/>
                </a:solidFill>
                <a:latin typeface="Prata" pitchFamily="34" charset="0"/>
                <a:ea typeface="Prata" pitchFamily="34" charset="-122"/>
                <a:cs typeface="Prata" pitchFamily="34" charset="-120"/>
              </a:rPr>
              <a:t>Further Exploration</a:t>
            </a:r>
            <a:endParaRPr lang="en-US" b="1" dirty="0"/>
          </a:p>
        </p:txBody>
      </p:sp>
      <p:sp>
        <p:nvSpPr>
          <p:cNvPr id="5" name="Text 3"/>
          <p:cNvSpPr/>
          <p:nvPr/>
        </p:nvSpPr>
        <p:spPr>
          <a:xfrm>
            <a:off x="421123" y="1365091"/>
            <a:ext cx="6737033" cy="785588"/>
          </a:xfrm>
          <a:prstGeom prst="rect">
            <a:avLst/>
          </a:prstGeom>
          <a:noFill/>
          <a:ln/>
        </p:spPr>
        <p:txBody>
          <a:bodyPr wrap="none" lIns="0" tIns="0" rIns="0" bIns="0" rtlCol="0" anchor="t"/>
          <a:lstStyle/>
          <a:p>
            <a:pPr marL="0" indent="0" algn="just">
              <a:buNone/>
            </a:pPr>
            <a:r>
              <a:rPr lang="en-US" sz="1600" b="1" dirty="0">
                <a:solidFill>
                  <a:srgbClr val="CFCBBF"/>
                </a:solidFill>
                <a:latin typeface="Raleway" pitchFamily="34" charset="0"/>
                <a:ea typeface="Raleway" pitchFamily="34" charset="-122"/>
                <a:cs typeface="Raleway" pitchFamily="34" charset="-120"/>
              </a:rPr>
              <a:t>We can dive deeper into predictive modeling, refine segmentation </a:t>
            </a:r>
          </a:p>
          <a:p>
            <a:pPr marL="0" indent="0" algn="just">
              <a:buNone/>
            </a:pPr>
            <a:r>
              <a:rPr lang="en-US" sz="1600" b="1" dirty="0">
                <a:solidFill>
                  <a:srgbClr val="CFCBBF"/>
                </a:solidFill>
                <a:latin typeface="Raleway" pitchFamily="34" charset="0"/>
                <a:ea typeface="Raleway" pitchFamily="34" charset="-122"/>
                <a:cs typeface="Raleway" pitchFamily="34" charset="-120"/>
              </a:rPr>
              <a:t>strategies, or explore specific campaign scenarios.</a:t>
            </a:r>
            <a:endParaRPr lang="en-US" sz="1600" b="1" dirty="0"/>
          </a:p>
        </p:txBody>
      </p:sp>
      <p:pic>
        <p:nvPicPr>
          <p:cNvPr id="6" name="Image 0" descr="preencoded.png"/>
          <p:cNvPicPr>
            <a:picLocks noChangeAspect="1"/>
          </p:cNvPicPr>
          <p:nvPr/>
        </p:nvPicPr>
        <p:blipFill>
          <a:blip r:embed="rId3"/>
          <a:stretch>
            <a:fillRect/>
          </a:stretch>
        </p:blipFill>
        <p:spPr>
          <a:xfrm>
            <a:off x="421124" y="2151403"/>
            <a:ext cx="6737033" cy="5542190"/>
          </a:xfrm>
          <a:prstGeom prst="rect">
            <a:avLst/>
          </a:prstGeom>
        </p:spPr>
      </p:pic>
      <p:sp>
        <p:nvSpPr>
          <p:cNvPr id="7" name="Text 4"/>
          <p:cNvSpPr/>
          <p:nvPr/>
        </p:nvSpPr>
        <p:spPr>
          <a:xfrm>
            <a:off x="9976601" y="1070583"/>
            <a:ext cx="1622227" cy="191333"/>
          </a:xfrm>
          <a:prstGeom prst="rect">
            <a:avLst/>
          </a:prstGeom>
          <a:noFill/>
          <a:ln/>
        </p:spPr>
        <p:txBody>
          <a:bodyPr wrap="none" lIns="0" tIns="0" rIns="0" bIns="0" rtlCol="0" anchor="t"/>
          <a:lstStyle/>
          <a:p>
            <a:pPr marL="0" indent="0" algn="ctr">
              <a:lnSpc>
                <a:spcPts val="1500"/>
              </a:lnSpc>
              <a:buNone/>
            </a:pPr>
            <a:r>
              <a:rPr lang="en-US" b="1" dirty="0">
                <a:solidFill>
                  <a:srgbClr val="F2E782"/>
                </a:solidFill>
                <a:latin typeface="Prata" pitchFamily="34" charset="0"/>
                <a:ea typeface="Prata" pitchFamily="34" charset="-122"/>
                <a:cs typeface="Prata" pitchFamily="34" charset="-120"/>
              </a:rPr>
              <a:t>Schedule a Follow-Up</a:t>
            </a:r>
            <a:endParaRPr lang="en-US" b="1" dirty="0"/>
          </a:p>
        </p:txBody>
      </p:sp>
      <p:sp>
        <p:nvSpPr>
          <p:cNvPr id="8" name="Text 5"/>
          <p:cNvSpPr/>
          <p:nvPr/>
        </p:nvSpPr>
        <p:spPr>
          <a:xfrm>
            <a:off x="7419197" y="1364367"/>
            <a:ext cx="6737033" cy="544271"/>
          </a:xfrm>
          <a:prstGeom prst="rect">
            <a:avLst/>
          </a:prstGeom>
          <a:noFill/>
          <a:ln/>
        </p:spPr>
        <p:txBody>
          <a:bodyPr wrap="none" lIns="0" tIns="0" rIns="0" bIns="0" rtlCol="0" anchor="t"/>
          <a:lstStyle/>
          <a:p>
            <a:pPr marL="0" indent="0" algn="just">
              <a:buNone/>
            </a:pPr>
            <a:r>
              <a:rPr lang="en-US" sz="1600" b="1" dirty="0">
                <a:solidFill>
                  <a:srgbClr val="CFCBBF"/>
                </a:solidFill>
                <a:latin typeface="Raleway" pitchFamily="34" charset="0"/>
                <a:ea typeface="Raleway" pitchFamily="34" charset="-122"/>
                <a:cs typeface="Raleway" pitchFamily="34" charset="-120"/>
              </a:rPr>
              <a:t>Let's discuss how these insights can be integrated into your </a:t>
            </a:r>
          </a:p>
          <a:p>
            <a:pPr marL="0" indent="0" algn="just">
              <a:buNone/>
            </a:pPr>
            <a:r>
              <a:rPr lang="en-US" sz="1600" b="1" dirty="0">
                <a:solidFill>
                  <a:srgbClr val="CFCBBF"/>
                </a:solidFill>
                <a:latin typeface="Raleway" pitchFamily="34" charset="0"/>
                <a:ea typeface="Raleway" pitchFamily="34" charset="-122"/>
                <a:cs typeface="Raleway" pitchFamily="34" charset="-120"/>
              </a:rPr>
              <a:t>upcoming campaigns.</a:t>
            </a:r>
            <a:endParaRPr lang="en-US" sz="1600" b="1" dirty="0"/>
          </a:p>
        </p:txBody>
      </p:sp>
      <p:pic>
        <p:nvPicPr>
          <p:cNvPr id="9" name="Image 1" descr="preencoded.png"/>
          <p:cNvPicPr>
            <a:picLocks noChangeAspect="1"/>
          </p:cNvPicPr>
          <p:nvPr/>
        </p:nvPicPr>
        <p:blipFill>
          <a:blip r:embed="rId4"/>
          <a:stretch>
            <a:fillRect/>
          </a:stretch>
        </p:blipFill>
        <p:spPr>
          <a:xfrm>
            <a:off x="7419199" y="2150679"/>
            <a:ext cx="6737033" cy="5542914"/>
          </a:xfrm>
          <a:prstGeom prst="rect">
            <a:avLst/>
          </a:prstGeom>
        </p:spPr>
      </p:pic>
      <p:sp>
        <p:nvSpPr>
          <p:cNvPr id="10" name="Text 6"/>
          <p:cNvSpPr/>
          <p:nvPr/>
        </p:nvSpPr>
        <p:spPr>
          <a:xfrm>
            <a:off x="428744" y="7935634"/>
            <a:ext cx="13772912" cy="195977"/>
          </a:xfrm>
          <a:prstGeom prst="rect">
            <a:avLst/>
          </a:prstGeom>
          <a:noFill/>
          <a:ln/>
        </p:spPr>
        <p:txBody>
          <a:bodyPr wrap="none" lIns="0" tIns="0" rIns="0" bIns="0" rtlCol="0" anchor="t"/>
          <a:lstStyle/>
          <a:p>
            <a:pPr marL="0" indent="0" algn="ctr">
              <a:lnSpc>
                <a:spcPts val="1500"/>
              </a:lnSpc>
              <a:buNone/>
            </a:pPr>
            <a:r>
              <a:rPr lang="en-US" sz="2000" b="1" dirty="0">
                <a:solidFill>
                  <a:srgbClr val="CFCBBF"/>
                </a:solidFill>
                <a:latin typeface="Raleway" pitchFamily="34" charset="0"/>
                <a:ea typeface="Raleway" pitchFamily="34" charset="-122"/>
                <a:cs typeface="Raleway" pitchFamily="34" charset="-120"/>
              </a:rPr>
              <a:t>Contact me for a follow-up presentation or a deeper dive into predictive modeling results.</a:t>
            </a:r>
            <a:endParaRPr lang="en-US" sz="2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1167C-226B-2C37-ED13-421F9FCF390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7743BAA-9494-EA7A-6B90-C463FCA223AB}"/>
              </a:ext>
            </a:extLst>
          </p:cNvPr>
          <p:cNvSpPr/>
          <p:nvPr/>
        </p:nvSpPr>
        <p:spPr>
          <a:xfrm>
            <a:off x="999470" y="206591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THANK YOU</a:t>
            </a:r>
            <a:endParaRPr lang="en-US" sz="4450" dirty="0"/>
          </a:p>
        </p:txBody>
      </p:sp>
      <p:sp>
        <p:nvSpPr>
          <p:cNvPr id="4" name="Text 1">
            <a:extLst>
              <a:ext uri="{FF2B5EF4-FFF2-40B4-BE49-F238E27FC236}">
                <a16:creationId xmlns:a16="http://schemas.microsoft.com/office/drawing/2014/main" id="{86BE1C92-7EF0-91E6-22EF-30DDBD799F0E}"/>
              </a:ext>
            </a:extLst>
          </p:cNvPr>
          <p:cNvSpPr/>
          <p:nvPr/>
        </p:nvSpPr>
        <p:spPr>
          <a:xfrm>
            <a:off x="432435" y="3153667"/>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2E782"/>
                </a:solidFill>
                <a:latin typeface="Prata" pitchFamily="34" charset="0"/>
                <a:ea typeface="Prata" pitchFamily="34" charset="-122"/>
                <a:cs typeface="Prata" pitchFamily="34" charset="-120"/>
              </a:rPr>
              <a:t>GET IN TOUCH</a:t>
            </a:r>
            <a:endParaRPr lang="en-US" sz="2650" dirty="0"/>
          </a:p>
        </p:txBody>
      </p:sp>
      <p:sp>
        <p:nvSpPr>
          <p:cNvPr id="5" name="Text 2">
            <a:extLst>
              <a:ext uri="{FF2B5EF4-FFF2-40B4-BE49-F238E27FC236}">
                <a16:creationId xmlns:a16="http://schemas.microsoft.com/office/drawing/2014/main" id="{BFF20277-4A1A-BCC7-6173-C70EED8FB537}"/>
              </a:ext>
            </a:extLst>
          </p:cNvPr>
          <p:cNvSpPr/>
          <p:nvPr/>
        </p:nvSpPr>
        <p:spPr>
          <a:xfrm>
            <a:off x="432435" y="3957933"/>
            <a:ext cx="13042821" cy="362903"/>
          </a:xfrm>
          <a:prstGeom prst="rect">
            <a:avLst/>
          </a:prstGeom>
          <a:noFill/>
          <a:ln/>
        </p:spPr>
        <p:txBody>
          <a:bodyPr wrap="none" lIns="0" tIns="0" rIns="0" bIns="0" rtlCol="0" anchor="t"/>
          <a:lstStyle/>
          <a:p>
            <a:pPr>
              <a:lnSpc>
                <a:spcPts val="2850"/>
              </a:lnSpc>
            </a:pPr>
            <a:r>
              <a:rPr lang="en-US" sz="1750" b="1" dirty="0" err="1">
                <a:solidFill>
                  <a:srgbClr val="CFCBBF"/>
                </a:solidFill>
                <a:latin typeface="Raleway" pitchFamily="34" charset="0"/>
                <a:ea typeface="Raleway" pitchFamily="34" charset="-122"/>
                <a:cs typeface="Raleway" pitchFamily="34" charset="-120"/>
              </a:rPr>
              <a:t>Github</a:t>
            </a:r>
            <a:r>
              <a:rPr lang="en-US" sz="1750" b="1" dirty="0">
                <a:solidFill>
                  <a:srgbClr val="CFCBBF"/>
                </a:solidFill>
                <a:latin typeface="Raleway" pitchFamily="34" charset="0"/>
                <a:ea typeface="Raleway" pitchFamily="34" charset="-122"/>
                <a:cs typeface="Raleway" pitchFamily="34" charset="-120"/>
              </a:rPr>
              <a:t> :</a:t>
            </a:r>
            <a:r>
              <a:rPr lang="en-US" sz="1750" dirty="0">
                <a:solidFill>
                  <a:srgbClr val="CFCBBF"/>
                </a:solidFill>
                <a:latin typeface="Raleway" pitchFamily="34" charset="0"/>
                <a:ea typeface="Raleway" pitchFamily="34" charset="-122"/>
                <a:cs typeface="Raleway" pitchFamily="34" charset="-120"/>
              </a:rPr>
              <a:t> </a:t>
            </a:r>
            <a:r>
              <a:rPr lang="en-IN" b="1" dirty="0">
                <a:solidFill>
                  <a:srgbClr val="0070C0"/>
                </a:solidFill>
              </a:rPr>
              <a:t>https://github.com/dhanuda26/Banking-Data-Analysis.git</a:t>
            </a:r>
            <a:endParaRPr lang="en-US" sz="1750" b="1" dirty="0">
              <a:solidFill>
                <a:srgbClr val="0070C0"/>
              </a:solidFill>
            </a:endParaRPr>
          </a:p>
        </p:txBody>
      </p:sp>
      <p:sp>
        <p:nvSpPr>
          <p:cNvPr id="8" name="Text 2">
            <a:extLst>
              <a:ext uri="{FF2B5EF4-FFF2-40B4-BE49-F238E27FC236}">
                <a16:creationId xmlns:a16="http://schemas.microsoft.com/office/drawing/2014/main" id="{69143133-A4D0-EA29-2EB7-7B021FB7D991}"/>
              </a:ext>
            </a:extLst>
          </p:cNvPr>
          <p:cNvSpPr/>
          <p:nvPr/>
        </p:nvSpPr>
        <p:spPr>
          <a:xfrm>
            <a:off x="432435" y="4699811"/>
            <a:ext cx="13042821" cy="362903"/>
          </a:xfrm>
          <a:prstGeom prst="rect">
            <a:avLst/>
          </a:prstGeom>
          <a:noFill/>
          <a:ln/>
        </p:spPr>
        <p:txBody>
          <a:bodyPr wrap="none" lIns="0" tIns="0" rIns="0" bIns="0" rtlCol="0" anchor="t"/>
          <a:lstStyle/>
          <a:p>
            <a:pPr>
              <a:lnSpc>
                <a:spcPts val="2850"/>
              </a:lnSpc>
            </a:pPr>
            <a:r>
              <a:rPr lang="en-US" sz="1750" b="1" dirty="0">
                <a:solidFill>
                  <a:srgbClr val="CFCBBF"/>
                </a:solidFill>
                <a:latin typeface="Raleway" pitchFamily="34" charset="0"/>
                <a:ea typeface="Raleway" pitchFamily="34" charset="-122"/>
                <a:cs typeface="Raleway" pitchFamily="34" charset="-120"/>
              </a:rPr>
              <a:t>LinkedIn :</a:t>
            </a:r>
            <a:r>
              <a:rPr lang="en-US" b="1" dirty="0">
                <a:solidFill>
                  <a:srgbClr val="0070C0"/>
                </a:solidFill>
                <a:latin typeface="Raleway" pitchFamily="34" charset="0"/>
                <a:ea typeface="Raleway" pitchFamily="34" charset="-122"/>
                <a:cs typeface="Raleway" pitchFamily="34" charset="-120"/>
              </a:rPr>
              <a:t> </a:t>
            </a:r>
            <a:r>
              <a:rPr lang="en-IN" sz="2000" b="1" dirty="0">
                <a:solidFill>
                  <a:srgbClr val="0070C0"/>
                </a:solidFill>
              </a:rPr>
              <a:t>www.linkedin.com/in/dhanasekaran-mohanraj-da</a:t>
            </a:r>
            <a:endParaRPr lang="en-US" sz="1750" b="1" dirty="0">
              <a:solidFill>
                <a:srgbClr val="0070C0"/>
              </a:solidFill>
            </a:endParaRPr>
          </a:p>
        </p:txBody>
      </p:sp>
      <p:pic>
        <p:nvPicPr>
          <p:cNvPr id="10" name="Image 0" descr="preencoded.png">
            <a:extLst>
              <a:ext uri="{FF2B5EF4-FFF2-40B4-BE49-F238E27FC236}">
                <a16:creationId xmlns:a16="http://schemas.microsoft.com/office/drawing/2014/main" id="{6508FAB7-46D5-22D3-65BE-D1C1DB8DAB7D}"/>
              </a:ext>
            </a:extLst>
          </p:cNvPr>
          <p:cNvPicPr>
            <a:picLocks noChangeAspect="1"/>
          </p:cNvPicPr>
          <p:nvPr/>
        </p:nvPicPr>
        <p:blipFill>
          <a:blip r:embed="rId3"/>
          <a:stretch>
            <a:fillRect/>
          </a:stretch>
        </p:blipFill>
        <p:spPr>
          <a:xfrm>
            <a:off x="7538224" y="-1"/>
            <a:ext cx="7092177" cy="8229601"/>
          </a:xfrm>
          <a:prstGeom prst="rect">
            <a:avLst/>
          </a:prstGeom>
        </p:spPr>
      </p:pic>
    </p:spTree>
    <p:extLst>
      <p:ext uri="{BB962C8B-B14F-4D97-AF65-F5344CB8AC3E}">
        <p14:creationId xmlns:p14="http://schemas.microsoft.com/office/powerpoint/2010/main" val="288357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685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Agenda</a:t>
            </a:r>
            <a:endParaRPr lang="en-US" sz="2200" dirty="0"/>
          </a:p>
        </p:txBody>
      </p:sp>
      <p:sp>
        <p:nvSpPr>
          <p:cNvPr id="3" name="Text 1"/>
          <p:cNvSpPr/>
          <p:nvPr/>
        </p:nvSpPr>
        <p:spPr>
          <a:xfrm>
            <a:off x="793790" y="1749742"/>
            <a:ext cx="627757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Presentation Roadmap</a:t>
            </a:r>
            <a:endParaRPr lang="en-US" sz="4450" dirty="0"/>
          </a:p>
        </p:txBody>
      </p:sp>
      <p:sp>
        <p:nvSpPr>
          <p:cNvPr id="4" name="Text 2"/>
          <p:cNvSpPr/>
          <p:nvPr/>
        </p:nvSpPr>
        <p:spPr>
          <a:xfrm>
            <a:off x="793790" y="279868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rata Light" pitchFamily="34" charset="0"/>
                <a:ea typeface="Prata Light" pitchFamily="34" charset="-122"/>
                <a:cs typeface="Prata Light" pitchFamily="34" charset="-120"/>
              </a:rPr>
              <a:t>01</a:t>
            </a:r>
            <a:endParaRPr lang="en-US" sz="1750" dirty="0"/>
          </a:p>
        </p:txBody>
      </p:sp>
      <p:pic>
        <p:nvPicPr>
          <p:cNvPr id="5" name="Image 0" descr="preencoded.png"/>
          <p:cNvPicPr>
            <a:picLocks noChangeAspect="1"/>
          </p:cNvPicPr>
          <p:nvPr/>
        </p:nvPicPr>
        <p:blipFill>
          <a:blip r:embed="rId3"/>
          <a:stretch>
            <a:fillRect/>
          </a:stretch>
        </p:blipFill>
        <p:spPr>
          <a:xfrm>
            <a:off x="793790" y="3153728"/>
            <a:ext cx="4196358" cy="30480"/>
          </a:xfrm>
          <a:prstGeom prst="rect">
            <a:avLst/>
          </a:prstGeom>
        </p:spPr>
      </p:pic>
      <p:sp>
        <p:nvSpPr>
          <p:cNvPr id="6" name="Text 3"/>
          <p:cNvSpPr/>
          <p:nvPr/>
        </p:nvSpPr>
        <p:spPr>
          <a:xfrm>
            <a:off x="793790" y="3328035"/>
            <a:ext cx="4196358" cy="850583"/>
          </a:xfrm>
          <a:prstGeom prst="rect">
            <a:avLst/>
          </a:prstGeom>
          <a:noFill/>
          <a:ln/>
        </p:spPr>
        <p:txBody>
          <a:bodyPr wrap="square" lIns="0" tIns="0" rIns="0" bIns="0" rtlCol="0" anchor="t"/>
          <a:lstStyle/>
          <a:p>
            <a:pPr marL="0" indent="0" algn="l">
              <a:lnSpc>
                <a:spcPts val="3300"/>
              </a:lnSpc>
              <a:buNone/>
            </a:pPr>
            <a:r>
              <a:rPr lang="en-US" sz="2650" b="1" dirty="0">
                <a:solidFill>
                  <a:srgbClr val="CFCBBF"/>
                </a:solidFill>
                <a:latin typeface="Prata" pitchFamily="34" charset="0"/>
                <a:ea typeface="Prata" pitchFamily="34" charset="-122"/>
                <a:cs typeface="Prata" pitchFamily="34" charset="-120"/>
              </a:rPr>
              <a:t>Dataset Overview &amp; Quality</a:t>
            </a:r>
            <a:endParaRPr lang="en-US" sz="2650" b="1" dirty="0"/>
          </a:p>
        </p:txBody>
      </p:sp>
      <p:sp>
        <p:nvSpPr>
          <p:cNvPr id="7" name="Text 4"/>
          <p:cNvSpPr/>
          <p:nvPr/>
        </p:nvSpPr>
        <p:spPr>
          <a:xfrm>
            <a:off x="793790" y="4314706"/>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Understanding the foundation of our analysis.</a:t>
            </a:r>
            <a:endParaRPr lang="en-US" sz="1750" dirty="0"/>
          </a:p>
        </p:txBody>
      </p:sp>
      <p:sp>
        <p:nvSpPr>
          <p:cNvPr id="8" name="Text 5"/>
          <p:cNvSpPr/>
          <p:nvPr/>
        </p:nvSpPr>
        <p:spPr>
          <a:xfrm>
            <a:off x="5216962" y="279868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rata Light" pitchFamily="34" charset="0"/>
                <a:ea typeface="Prata Light" pitchFamily="34" charset="-122"/>
                <a:cs typeface="Prata Light" pitchFamily="34" charset="-120"/>
              </a:rPr>
              <a:t>02</a:t>
            </a:r>
            <a:endParaRPr lang="en-US" sz="1750" dirty="0"/>
          </a:p>
        </p:txBody>
      </p:sp>
      <p:pic>
        <p:nvPicPr>
          <p:cNvPr id="9" name="Image 1" descr="preencoded.png"/>
          <p:cNvPicPr>
            <a:picLocks noChangeAspect="1"/>
          </p:cNvPicPr>
          <p:nvPr/>
        </p:nvPicPr>
        <p:blipFill>
          <a:blip r:embed="rId3"/>
          <a:stretch>
            <a:fillRect/>
          </a:stretch>
        </p:blipFill>
        <p:spPr>
          <a:xfrm>
            <a:off x="5216962" y="3153728"/>
            <a:ext cx="4196358" cy="30480"/>
          </a:xfrm>
          <a:prstGeom prst="rect">
            <a:avLst/>
          </a:prstGeom>
        </p:spPr>
      </p:pic>
      <p:sp>
        <p:nvSpPr>
          <p:cNvPr id="10" name="Text 6"/>
          <p:cNvSpPr/>
          <p:nvPr/>
        </p:nvSpPr>
        <p:spPr>
          <a:xfrm>
            <a:off x="5216962" y="3328035"/>
            <a:ext cx="4196358" cy="850583"/>
          </a:xfrm>
          <a:prstGeom prst="rect">
            <a:avLst/>
          </a:prstGeom>
          <a:noFill/>
          <a:ln/>
        </p:spPr>
        <p:txBody>
          <a:bodyPr wrap="square" lIns="0" tIns="0" rIns="0" bIns="0" rtlCol="0" anchor="t"/>
          <a:lstStyle/>
          <a:p>
            <a:pPr marL="0" indent="0" algn="l">
              <a:lnSpc>
                <a:spcPts val="3300"/>
              </a:lnSpc>
              <a:buNone/>
            </a:pPr>
            <a:r>
              <a:rPr lang="en-US" sz="2650" b="1" dirty="0">
                <a:solidFill>
                  <a:srgbClr val="CFCBBF"/>
                </a:solidFill>
                <a:latin typeface="Prata" pitchFamily="34" charset="0"/>
                <a:ea typeface="Prata" pitchFamily="34" charset="-122"/>
                <a:cs typeface="Prata" pitchFamily="34" charset="-120"/>
              </a:rPr>
              <a:t>Data Characteristics &amp; Outliers</a:t>
            </a:r>
            <a:endParaRPr lang="en-US" sz="2650" b="1" dirty="0"/>
          </a:p>
        </p:txBody>
      </p:sp>
      <p:sp>
        <p:nvSpPr>
          <p:cNvPr id="11" name="Text 7"/>
          <p:cNvSpPr/>
          <p:nvPr/>
        </p:nvSpPr>
        <p:spPr>
          <a:xfrm>
            <a:off x="5216962" y="4314706"/>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Exploring the raw data and refining its integrity.</a:t>
            </a:r>
            <a:endParaRPr lang="en-US" sz="1750" dirty="0"/>
          </a:p>
        </p:txBody>
      </p:sp>
      <p:sp>
        <p:nvSpPr>
          <p:cNvPr id="12" name="Text 8"/>
          <p:cNvSpPr/>
          <p:nvPr/>
        </p:nvSpPr>
        <p:spPr>
          <a:xfrm>
            <a:off x="9640133" y="279868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rata Light" pitchFamily="34" charset="0"/>
                <a:ea typeface="Prata Light" pitchFamily="34" charset="-122"/>
                <a:cs typeface="Prata Light" pitchFamily="34" charset="-120"/>
              </a:rPr>
              <a:t>03</a:t>
            </a:r>
            <a:endParaRPr lang="en-US" sz="1750" dirty="0"/>
          </a:p>
        </p:txBody>
      </p:sp>
      <p:pic>
        <p:nvPicPr>
          <p:cNvPr id="13" name="Image 2" descr="preencoded.png"/>
          <p:cNvPicPr>
            <a:picLocks noChangeAspect="1"/>
          </p:cNvPicPr>
          <p:nvPr/>
        </p:nvPicPr>
        <p:blipFill>
          <a:blip r:embed="rId3"/>
          <a:stretch>
            <a:fillRect/>
          </a:stretch>
        </p:blipFill>
        <p:spPr>
          <a:xfrm>
            <a:off x="9640133" y="3176349"/>
            <a:ext cx="4196358" cy="30480"/>
          </a:xfrm>
          <a:prstGeom prst="rect">
            <a:avLst/>
          </a:prstGeom>
        </p:spPr>
      </p:pic>
      <p:sp>
        <p:nvSpPr>
          <p:cNvPr id="14" name="Text 9"/>
          <p:cNvSpPr/>
          <p:nvPr/>
        </p:nvSpPr>
        <p:spPr>
          <a:xfrm>
            <a:off x="9640133" y="3328035"/>
            <a:ext cx="4093607" cy="425291"/>
          </a:xfrm>
          <a:prstGeom prst="rect">
            <a:avLst/>
          </a:prstGeom>
          <a:noFill/>
          <a:ln/>
        </p:spPr>
        <p:txBody>
          <a:bodyPr wrap="none" lIns="0" tIns="0" rIns="0" bIns="0" rtlCol="0" anchor="t"/>
          <a:lstStyle/>
          <a:p>
            <a:pPr marL="0" indent="0" algn="l">
              <a:lnSpc>
                <a:spcPts val="3300"/>
              </a:lnSpc>
              <a:buNone/>
            </a:pPr>
            <a:r>
              <a:rPr lang="en-US" sz="2650" b="1" dirty="0">
                <a:solidFill>
                  <a:srgbClr val="CFCBBF"/>
                </a:solidFill>
                <a:latin typeface="Prata" pitchFamily="34" charset="0"/>
                <a:ea typeface="Prata" pitchFamily="34" charset="-122"/>
                <a:cs typeface="Prata" pitchFamily="34" charset="-120"/>
              </a:rPr>
              <a:t>Customer Demographics</a:t>
            </a:r>
            <a:endParaRPr lang="en-US" sz="2650" b="1" dirty="0"/>
          </a:p>
        </p:txBody>
      </p:sp>
      <p:sp>
        <p:nvSpPr>
          <p:cNvPr id="15" name="Text 10"/>
          <p:cNvSpPr/>
          <p:nvPr/>
        </p:nvSpPr>
        <p:spPr>
          <a:xfrm>
            <a:off x="9640133" y="3889415"/>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Profiling our target audience for tailored strategies.</a:t>
            </a:r>
            <a:endParaRPr lang="en-US" sz="1750" dirty="0"/>
          </a:p>
        </p:txBody>
      </p:sp>
      <p:sp>
        <p:nvSpPr>
          <p:cNvPr id="16" name="Text 11"/>
          <p:cNvSpPr/>
          <p:nvPr/>
        </p:nvSpPr>
        <p:spPr>
          <a:xfrm>
            <a:off x="793790" y="54373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rata Light" pitchFamily="34" charset="0"/>
                <a:ea typeface="Prata Light" pitchFamily="34" charset="-122"/>
                <a:cs typeface="Prata Light" pitchFamily="34" charset="-120"/>
              </a:rPr>
              <a:t>04</a:t>
            </a:r>
            <a:endParaRPr lang="en-US" sz="1750" dirty="0"/>
          </a:p>
        </p:txBody>
      </p:sp>
      <p:pic>
        <p:nvPicPr>
          <p:cNvPr id="17" name="Image 3" descr="preencoded.png"/>
          <p:cNvPicPr>
            <a:picLocks noChangeAspect="1"/>
          </p:cNvPicPr>
          <p:nvPr/>
        </p:nvPicPr>
        <p:blipFill>
          <a:blip r:embed="rId4"/>
          <a:stretch>
            <a:fillRect/>
          </a:stretch>
        </p:blipFill>
        <p:spPr>
          <a:xfrm>
            <a:off x="793790" y="5769650"/>
            <a:ext cx="6407944" cy="30480"/>
          </a:xfrm>
          <a:prstGeom prst="rect">
            <a:avLst/>
          </a:prstGeom>
        </p:spPr>
      </p:pic>
      <p:sp>
        <p:nvSpPr>
          <p:cNvPr id="18" name="Text 12"/>
          <p:cNvSpPr/>
          <p:nvPr/>
        </p:nvSpPr>
        <p:spPr>
          <a:xfrm>
            <a:off x="793790" y="5966698"/>
            <a:ext cx="4876562" cy="425291"/>
          </a:xfrm>
          <a:prstGeom prst="rect">
            <a:avLst/>
          </a:prstGeom>
          <a:noFill/>
          <a:ln/>
        </p:spPr>
        <p:txBody>
          <a:bodyPr wrap="none" lIns="0" tIns="0" rIns="0" bIns="0" rtlCol="0" anchor="t"/>
          <a:lstStyle/>
          <a:p>
            <a:pPr marL="0" indent="0" algn="l">
              <a:lnSpc>
                <a:spcPts val="3300"/>
              </a:lnSpc>
              <a:buNone/>
            </a:pPr>
            <a:r>
              <a:rPr lang="en-US" sz="2650" b="1" dirty="0">
                <a:solidFill>
                  <a:srgbClr val="CFCBBF"/>
                </a:solidFill>
                <a:latin typeface="Prata" pitchFamily="34" charset="0"/>
                <a:ea typeface="Prata" pitchFamily="34" charset="-122"/>
                <a:cs typeface="Prata" pitchFamily="34" charset="-120"/>
              </a:rPr>
              <a:t>Marketing Campaign Patterns</a:t>
            </a:r>
            <a:endParaRPr lang="en-US" sz="2650" b="1" dirty="0"/>
          </a:p>
        </p:txBody>
      </p:sp>
      <p:sp>
        <p:nvSpPr>
          <p:cNvPr id="19" name="Text 13"/>
          <p:cNvSpPr/>
          <p:nvPr/>
        </p:nvSpPr>
        <p:spPr>
          <a:xfrm>
            <a:off x="793790" y="652807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Identifying successful engagement strategies.</a:t>
            </a:r>
            <a:endParaRPr lang="en-US" sz="1750" dirty="0"/>
          </a:p>
        </p:txBody>
      </p:sp>
      <p:sp>
        <p:nvSpPr>
          <p:cNvPr id="20" name="Text 14"/>
          <p:cNvSpPr/>
          <p:nvPr/>
        </p:nvSpPr>
        <p:spPr>
          <a:xfrm>
            <a:off x="7428548" y="543734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Prata Light" pitchFamily="34" charset="0"/>
                <a:ea typeface="Prata Light" pitchFamily="34" charset="-122"/>
                <a:cs typeface="Prata Light" pitchFamily="34" charset="-120"/>
              </a:rPr>
              <a:t>05</a:t>
            </a:r>
            <a:endParaRPr lang="en-US" sz="1750" dirty="0"/>
          </a:p>
        </p:txBody>
      </p:sp>
      <p:pic>
        <p:nvPicPr>
          <p:cNvPr id="21" name="Image 4" descr="preencoded.png"/>
          <p:cNvPicPr>
            <a:picLocks noChangeAspect="1"/>
          </p:cNvPicPr>
          <p:nvPr/>
        </p:nvPicPr>
        <p:blipFill>
          <a:blip r:embed="rId4"/>
          <a:stretch>
            <a:fillRect/>
          </a:stretch>
        </p:blipFill>
        <p:spPr>
          <a:xfrm>
            <a:off x="7428548" y="5769650"/>
            <a:ext cx="6407944" cy="30480"/>
          </a:xfrm>
          <a:prstGeom prst="rect">
            <a:avLst/>
          </a:prstGeom>
        </p:spPr>
      </p:pic>
      <p:sp>
        <p:nvSpPr>
          <p:cNvPr id="22" name="Text 15"/>
          <p:cNvSpPr/>
          <p:nvPr/>
        </p:nvSpPr>
        <p:spPr>
          <a:xfrm>
            <a:off x="7428548" y="5966698"/>
            <a:ext cx="6355318" cy="425291"/>
          </a:xfrm>
          <a:prstGeom prst="rect">
            <a:avLst/>
          </a:prstGeom>
          <a:noFill/>
          <a:ln/>
        </p:spPr>
        <p:txBody>
          <a:bodyPr wrap="none" lIns="0" tIns="0" rIns="0" bIns="0" rtlCol="0" anchor="t"/>
          <a:lstStyle/>
          <a:p>
            <a:pPr marL="0" indent="0" algn="l">
              <a:lnSpc>
                <a:spcPts val="3300"/>
              </a:lnSpc>
              <a:buNone/>
            </a:pPr>
            <a:r>
              <a:rPr lang="en-US" sz="2650" b="1" dirty="0">
                <a:solidFill>
                  <a:srgbClr val="CFCBBF"/>
                </a:solidFill>
                <a:latin typeface="Prata" pitchFamily="34" charset="0"/>
                <a:ea typeface="Prata" pitchFamily="34" charset="-122"/>
                <a:cs typeface="Prata" pitchFamily="34" charset="-120"/>
              </a:rPr>
              <a:t>Key Correlations &amp; Processing Success</a:t>
            </a:r>
            <a:endParaRPr lang="en-US" sz="2650" b="1" dirty="0"/>
          </a:p>
        </p:txBody>
      </p:sp>
      <p:sp>
        <p:nvSpPr>
          <p:cNvPr id="23" name="Text 16"/>
          <p:cNvSpPr/>
          <p:nvPr/>
        </p:nvSpPr>
        <p:spPr>
          <a:xfrm>
            <a:off x="7428548" y="6528078"/>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Unveiling relationships and preparing data for modeling.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60296" y="418193"/>
            <a:ext cx="1644134" cy="205502"/>
          </a:xfrm>
          <a:prstGeom prst="rect">
            <a:avLst/>
          </a:prstGeom>
          <a:noFill/>
          <a:ln/>
        </p:spPr>
        <p:txBody>
          <a:bodyPr wrap="none" lIns="0" tIns="0" rIns="0" bIns="0" rtlCol="0" anchor="t"/>
          <a:lstStyle/>
          <a:p>
            <a:pPr marL="0" indent="0" algn="l">
              <a:lnSpc>
                <a:spcPts val="1600"/>
              </a:lnSpc>
              <a:buNone/>
            </a:pPr>
            <a:r>
              <a:rPr lang="en-US" sz="2400" dirty="0">
                <a:solidFill>
                  <a:srgbClr val="F2E782"/>
                </a:solidFill>
                <a:latin typeface="Prata" pitchFamily="34" charset="0"/>
                <a:ea typeface="Prata" pitchFamily="34" charset="-122"/>
                <a:cs typeface="Prata" pitchFamily="34" charset="-120"/>
              </a:rPr>
              <a:t>Data Foundation</a:t>
            </a:r>
            <a:endParaRPr lang="en-US" sz="2400" dirty="0"/>
          </a:p>
        </p:txBody>
      </p:sp>
      <p:sp>
        <p:nvSpPr>
          <p:cNvPr id="3" name="Text 1"/>
          <p:cNvSpPr/>
          <p:nvPr/>
        </p:nvSpPr>
        <p:spPr>
          <a:xfrm>
            <a:off x="460296" y="804372"/>
            <a:ext cx="6053971" cy="567095"/>
          </a:xfrm>
          <a:prstGeom prst="rect">
            <a:avLst/>
          </a:prstGeom>
          <a:noFill/>
          <a:ln/>
        </p:spPr>
        <p:txBody>
          <a:bodyPr wrap="none" lIns="0" tIns="0" rIns="0" bIns="0" rtlCol="0" anchor="t"/>
          <a:lstStyle/>
          <a:p>
            <a:pPr marL="0" indent="0" algn="l">
              <a:lnSpc>
                <a:spcPts val="4450"/>
              </a:lnSpc>
              <a:buNone/>
            </a:pPr>
            <a:r>
              <a:rPr lang="en-US" sz="3550" dirty="0">
                <a:solidFill>
                  <a:srgbClr val="F2E782"/>
                </a:solidFill>
                <a:latin typeface="Prata" pitchFamily="34" charset="0"/>
                <a:ea typeface="Prata" pitchFamily="34" charset="-122"/>
                <a:cs typeface="Prata" pitchFamily="34" charset="-120"/>
              </a:rPr>
              <a:t>Dataset Overview &amp; Quality</a:t>
            </a:r>
            <a:endParaRPr lang="en-US" sz="3550" dirty="0"/>
          </a:p>
        </p:txBody>
      </p:sp>
      <p:sp>
        <p:nvSpPr>
          <p:cNvPr id="4" name="Text 2"/>
          <p:cNvSpPr/>
          <p:nvPr/>
        </p:nvSpPr>
        <p:spPr>
          <a:xfrm>
            <a:off x="460296" y="1690063"/>
            <a:ext cx="6694527" cy="1474046"/>
          </a:xfrm>
          <a:prstGeom prst="rect">
            <a:avLst/>
          </a:prstGeom>
          <a:noFill/>
          <a:ln/>
        </p:spPr>
        <p:txBody>
          <a:bodyPr wrap="square" lIns="0" tIns="0" rIns="0" bIns="0" rtlCol="0" anchor="t"/>
          <a:lstStyle/>
          <a:p>
            <a:pPr marL="0" indent="0" algn="l">
              <a:buNone/>
            </a:pPr>
            <a:r>
              <a:rPr lang="en-US" dirty="0">
                <a:solidFill>
                  <a:srgbClr val="CFCBBF"/>
                </a:solidFill>
                <a:latin typeface="Raleway" pitchFamily="34" charset="0"/>
                <a:ea typeface="Raleway" pitchFamily="34" charset="-122"/>
                <a:cs typeface="Raleway" pitchFamily="34" charset="-120"/>
              </a:rPr>
              <a:t>	Our analysis is built on a robust dataset of </a:t>
            </a:r>
            <a:r>
              <a:rPr lang="en-US" b="1" dirty="0">
                <a:solidFill>
                  <a:srgbClr val="876CD4"/>
                </a:solidFill>
                <a:latin typeface="Raleway" pitchFamily="34" charset="0"/>
                <a:ea typeface="Raleway" pitchFamily="34" charset="-122"/>
                <a:cs typeface="Raleway" pitchFamily="34" charset="-120"/>
              </a:rPr>
              <a:t>41,188 records</a:t>
            </a:r>
            <a:r>
              <a:rPr lang="en-US" dirty="0">
                <a:solidFill>
                  <a:srgbClr val="CFCBBF"/>
                </a:solidFill>
                <a:latin typeface="Raleway" pitchFamily="34" charset="0"/>
                <a:ea typeface="Raleway" pitchFamily="34" charset="-122"/>
                <a:cs typeface="Raleway" pitchFamily="34" charset="-120"/>
              </a:rPr>
              <a:t>, each containing 21 distinct features. This rich data source provides a comprehensive view of customer interactions and characteristics related to term deposit subscriptions.</a:t>
            </a:r>
            <a:endParaRPr lang="en-US" dirty="0"/>
          </a:p>
        </p:txBody>
      </p:sp>
      <p:sp>
        <p:nvSpPr>
          <p:cNvPr id="5" name="Text 3"/>
          <p:cNvSpPr/>
          <p:nvPr/>
        </p:nvSpPr>
        <p:spPr>
          <a:xfrm>
            <a:off x="460296" y="3355937"/>
            <a:ext cx="6694527" cy="874931"/>
          </a:xfrm>
          <a:prstGeom prst="rect">
            <a:avLst/>
          </a:prstGeom>
          <a:noFill/>
          <a:ln/>
        </p:spPr>
        <p:txBody>
          <a:bodyPr wrap="square" lIns="0" tIns="0" rIns="0" bIns="0" rtlCol="0" anchor="t"/>
          <a:lstStyle/>
          <a:p>
            <a:pPr marL="0" indent="0" algn="l">
              <a:buNone/>
            </a:pPr>
            <a:r>
              <a:rPr lang="en-US" dirty="0">
                <a:solidFill>
                  <a:srgbClr val="CFCBBF"/>
                </a:solidFill>
                <a:latin typeface="Raleway" pitchFamily="34" charset="0"/>
                <a:ea typeface="Raleway" pitchFamily="34" charset="-122"/>
                <a:cs typeface="Raleway" pitchFamily="34" charset="-120"/>
              </a:rPr>
              <a:t>	Crucially, the dataset exhibits </a:t>
            </a:r>
            <a:r>
              <a:rPr lang="en-US" b="1" dirty="0">
                <a:solidFill>
                  <a:srgbClr val="876CD4"/>
                </a:solidFill>
                <a:latin typeface="Raleway" pitchFamily="34" charset="0"/>
                <a:ea typeface="Raleway" pitchFamily="34" charset="-122"/>
                <a:cs typeface="Raleway" pitchFamily="34" charset="-120"/>
              </a:rPr>
              <a:t>no missing values</a:t>
            </a:r>
            <a:r>
              <a:rPr lang="en-US" dirty="0">
                <a:solidFill>
                  <a:srgbClr val="CFCBBF"/>
                </a:solidFill>
                <a:latin typeface="Raleway" pitchFamily="34" charset="0"/>
                <a:ea typeface="Raleway" pitchFamily="34" charset="-122"/>
                <a:cs typeface="Raleway" pitchFamily="34" charset="-120"/>
              </a:rPr>
              <a:t> across all columns, ensuring high data integrity and reliability for our downstream analysis and model development.</a:t>
            </a:r>
            <a:endParaRPr lang="en-US" dirty="0"/>
          </a:p>
        </p:txBody>
      </p:sp>
      <p:pic>
        <p:nvPicPr>
          <p:cNvPr id="6" name="Image 0" descr="preencoded.png"/>
          <p:cNvPicPr>
            <a:picLocks noChangeAspect="1"/>
          </p:cNvPicPr>
          <p:nvPr/>
        </p:nvPicPr>
        <p:blipFill>
          <a:blip r:embed="rId3"/>
          <a:stretch>
            <a:fillRect/>
          </a:stretch>
        </p:blipFill>
        <p:spPr>
          <a:xfrm>
            <a:off x="7717391" y="144555"/>
            <a:ext cx="6694527" cy="6694527"/>
          </a:xfrm>
          <a:prstGeom prst="rect">
            <a:avLst/>
          </a:prstGeom>
        </p:spPr>
      </p:pic>
      <p:sp>
        <p:nvSpPr>
          <p:cNvPr id="7" name="Shape 4"/>
          <p:cNvSpPr/>
          <p:nvPr/>
        </p:nvSpPr>
        <p:spPr>
          <a:xfrm>
            <a:off x="7717392" y="6956851"/>
            <a:ext cx="6694527" cy="1128194"/>
          </a:xfrm>
          <a:prstGeom prst="roundRect">
            <a:avLst>
              <a:gd name="adj" fmla="val 1783"/>
            </a:avLst>
          </a:prstGeom>
          <a:solidFill>
            <a:srgbClr val="183A13"/>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7860759" y="7120701"/>
            <a:ext cx="205502" cy="164306"/>
          </a:xfrm>
          <a:prstGeom prst="rect">
            <a:avLst/>
          </a:prstGeom>
        </p:spPr>
      </p:pic>
      <p:sp>
        <p:nvSpPr>
          <p:cNvPr id="9" name="Text 5"/>
          <p:cNvSpPr/>
          <p:nvPr/>
        </p:nvSpPr>
        <p:spPr>
          <a:xfrm>
            <a:off x="8209628" y="7120701"/>
            <a:ext cx="2040731" cy="205502"/>
          </a:xfrm>
          <a:prstGeom prst="rect">
            <a:avLst/>
          </a:prstGeom>
          <a:noFill/>
          <a:ln/>
        </p:spPr>
        <p:txBody>
          <a:bodyPr wrap="none" lIns="0" tIns="0" rIns="0" bIns="0" rtlCol="0" anchor="t"/>
          <a:lstStyle/>
          <a:p>
            <a:pPr>
              <a:lnSpc>
                <a:spcPts val="1600"/>
              </a:lnSpc>
            </a:pPr>
            <a:r>
              <a:rPr lang="en-US" sz="1600" b="1" dirty="0">
                <a:solidFill>
                  <a:srgbClr val="F2E782"/>
                </a:solidFill>
                <a:latin typeface="Prata" pitchFamily="34" charset="0"/>
                <a:ea typeface="Prata" pitchFamily="34" charset="-122"/>
                <a:cs typeface="Prata" pitchFamily="34" charset="-120"/>
              </a:rPr>
              <a:t>Clean Data, Clear Insights</a:t>
            </a:r>
            <a:endParaRPr lang="en-US" sz="1600" b="1" dirty="0"/>
          </a:p>
        </p:txBody>
      </p:sp>
      <p:sp>
        <p:nvSpPr>
          <p:cNvPr id="10" name="Text 6"/>
          <p:cNvSpPr/>
          <p:nvPr/>
        </p:nvSpPr>
        <p:spPr>
          <a:xfrm>
            <a:off x="7951589" y="7481068"/>
            <a:ext cx="6094690" cy="582112"/>
          </a:xfrm>
          <a:prstGeom prst="rect">
            <a:avLst/>
          </a:prstGeom>
          <a:noFill/>
          <a:ln/>
        </p:spPr>
        <p:txBody>
          <a:bodyPr wrap="square" lIns="0" tIns="0" rIns="0" bIns="0" rtlCol="0" anchor="t"/>
          <a:lstStyle/>
          <a:p>
            <a:pPr marL="0" indent="0" algn="l">
              <a:lnSpc>
                <a:spcPts val="1650"/>
              </a:lnSpc>
              <a:buNone/>
            </a:pPr>
            <a:r>
              <a:rPr lang="en-US" sz="1400" b="1" dirty="0">
                <a:solidFill>
                  <a:srgbClr val="FFFFFF"/>
                </a:solidFill>
                <a:latin typeface="Raleway" pitchFamily="34" charset="0"/>
                <a:ea typeface="Raleway" pitchFamily="34" charset="-122"/>
                <a:cs typeface="Raleway" pitchFamily="34" charset="-120"/>
              </a:rPr>
              <a:t>The absence of missing values significantly reduces preprocessing effort and enhances confidence in our analytical findings.</a:t>
            </a:r>
            <a:endParaRPr lang="en-US" sz="1400" b="1" dirty="0"/>
          </a:p>
        </p:txBody>
      </p:sp>
      <p:sp>
        <p:nvSpPr>
          <p:cNvPr id="12" name="TextBox 11">
            <a:extLst>
              <a:ext uri="{FF2B5EF4-FFF2-40B4-BE49-F238E27FC236}">
                <a16:creationId xmlns:a16="http://schemas.microsoft.com/office/drawing/2014/main" id="{D5263BFD-5E65-5465-C114-C71F3BDAF457}"/>
              </a:ext>
            </a:extLst>
          </p:cNvPr>
          <p:cNvSpPr txBox="1"/>
          <p:nvPr/>
        </p:nvSpPr>
        <p:spPr>
          <a:xfrm>
            <a:off x="460296" y="4422696"/>
            <a:ext cx="6854904" cy="1754326"/>
          </a:xfrm>
          <a:prstGeom prst="rect">
            <a:avLst/>
          </a:prstGeom>
          <a:noFill/>
        </p:spPr>
        <p:txBody>
          <a:bodyPr wrap="square">
            <a:spAutoFit/>
          </a:bodyPr>
          <a:lstStyle/>
          <a:p>
            <a:pPr marL="0" indent="0" algn="l">
              <a:buNone/>
            </a:pPr>
            <a:r>
              <a:rPr lang="en-US" sz="1800" dirty="0">
                <a:solidFill>
                  <a:srgbClr val="CFCBBF"/>
                </a:solidFill>
                <a:latin typeface="Raleway" pitchFamily="34" charset="0"/>
                <a:ea typeface="Raleway" pitchFamily="34" charset="-122"/>
                <a:cs typeface="Raleway" pitchFamily="34" charset="-120"/>
              </a:rPr>
              <a:t>	This analysis reveals critical behavioral and demographic patterns in our bank marketing data, empowering us to optimize term deposit campaigns for maximum impact. By focusing on </a:t>
            </a:r>
            <a:r>
              <a:rPr lang="en-US" sz="1800" b="1" dirty="0">
                <a:solidFill>
                  <a:srgbClr val="F4E883"/>
                </a:solidFill>
                <a:latin typeface="Raleway" pitchFamily="34" charset="0"/>
                <a:ea typeface="Raleway" pitchFamily="34" charset="-122"/>
                <a:cs typeface="Raleway" pitchFamily="34" charset="-120"/>
              </a:rPr>
              <a:t>proven predictors</a:t>
            </a:r>
            <a:r>
              <a:rPr lang="en-US" sz="1800" b="1" dirty="0">
                <a:solidFill>
                  <a:srgbClr val="CFCBBF"/>
                </a:solidFill>
                <a:latin typeface="Raleway" pitchFamily="34" charset="0"/>
                <a:ea typeface="Raleway" pitchFamily="34" charset="-122"/>
                <a:cs typeface="Raleway" pitchFamily="34" charset="-120"/>
              </a:rPr>
              <a:t>,</a:t>
            </a:r>
            <a:r>
              <a:rPr lang="en-US" sz="1800" dirty="0">
                <a:solidFill>
                  <a:srgbClr val="CFCBBF"/>
                </a:solidFill>
                <a:latin typeface="Raleway" pitchFamily="34" charset="0"/>
                <a:ea typeface="Raleway" pitchFamily="34" charset="-122"/>
                <a:cs typeface="Raleway" pitchFamily="34" charset="-120"/>
              </a:rPr>
              <a:t> we can significantly enhance conversion rates and drive measurable growth.</a:t>
            </a:r>
            <a:endParaRPr lang="en-US" sz="1800" dirty="0"/>
          </a:p>
        </p:txBody>
      </p:sp>
      <p:sp>
        <p:nvSpPr>
          <p:cNvPr id="14" name="TextBox 13">
            <a:extLst>
              <a:ext uri="{FF2B5EF4-FFF2-40B4-BE49-F238E27FC236}">
                <a16:creationId xmlns:a16="http://schemas.microsoft.com/office/drawing/2014/main" id="{5B5D35E4-CF89-9F36-5469-223EEFAA17CA}"/>
              </a:ext>
            </a:extLst>
          </p:cNvPr>
          <p:cNvSpPr txBox="1"/>
          <p:nvPr/>
        </p:nvSpPr>
        <p:spPr>
          <a:xfrm>
            <a:off x="460296" y="6357699"/>
            <a:ext cx="6854904" cy="1200329"/>
          </a:xfrm>
          <a:prstGeom prst="rect">
            <a:avLst/>
          </a:prstGeom>
          <a:noFill/>
        </p:spPr>
        <p:txBody>
          <a:bodyPr wrap="square">
            <a:spAutoFit/>
          </a:bodyPr>
          <a:lstStyle/>
          <a:p>
            <a:pPr marL="0" indent="0" algn="l">
              <a:buNone/>
            </a:pPr>
            <a:r>
              <a:rPr lang="en-US" sz="1800" dirty="0">
                <a:solidFill>
                  <a:srgbClr val="CFCBBF"/>
                </a:solidFill>
                <a:latin typeface="Raleway" pitchFamily="34" charset="0"/>
                <a:ea typeface="Raleway" pitchFamily="34" charset="-122"/>
                <a:cs typeface="Raleway" pitchFamily="34" charset="-120"/>
              </a:rPr>
              <a:t>	Our objective was clear: identify what drives term deposit subscriptions. The insights gained allow us to move from generalized outreach to a more strategic, data-informed approach, directly influencing campaign effectiveness and ROI.</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3287" y="458272"/>
            <a:ext cx="7282220" cy="520898"/>
          </a:xfrm>
          <a:prstGeom prst="rect">
            <a:avLst/>
          </a:prstGeom>
          <a:noFill/>
          <a:ln/>
        </p:spPr>
        <p:txBody>
          <a:bodyPr wrap="none" lIns="0" tIns="0" rIns="0" bIns="0" rtlCol="0" anchor="t"/>
          <a:lstStyle/>
          <a:p>
            <a:pPr marL="0" indent="0" algn="l">
              <a:lnSpc>
                <a:spcPts val="4100"/>
              </a:lnSpc>
              <a:buNone/>
            </a:pPr>
            <a:r>
              <a:rPr lang="en-US" sz="3250" dirty="0">
                <a:solidFill>
                  <a:srgbClr val="F2E782"/>
                </a:solidFill>
                <a:latin typeface="Prata" pitchFamily="34" charset="0"/>
                <a:ea typeface="Prata" pitchFamily="34" charset="-122"/>
                <a:cs typeface="Prata" pitchFamily="34" charset="-120"/>
              </a:rPr>
              <a:t>Understanding Our Data Landscape</a:t>
            </a:r>
            <a:endParaRPr lang="en-US" sz="3250" dirty="0"/>
          </a:p>
        </p:txBody>
      </p:sp>
      <p:sp>
        <p:nvSpPr>
          <p:cNvPr id="3" name="Text 1"/>
          <p:cNvSpPr/>
          <p:nvPr/>
        </p:nvSpPr>
        <p:spPr>
          <a:xfrm>
            <a:off x="583286" y="1164612"/>
            <a:ext cx="13463826" cy="589225"/>
          </a:xfrm>
          <a:prstGeom prst="rect">
            <a:avLst/>
          </a:prstGeom>
          <a:noFill/>
          <a:ln/>
        </p:spPr>
        <p:txBody>
          <a:bodyPr wrap="square" lIns="0" tIns="0" rIns="0" bIns="0" rtlCol="0" anchor="t"/>
          <a:lstStyle/>
          <a:p>
            <a:pPr marL="0" indent="0" algn="l">
              <a:lnSpc>
                <a:spcPts val="2050"/>
              </a:lnSpc>
              <a:buNone/>
            </a:pPr>
            <a:r>
              <a:rPr lang="en-US" sz="1600" b="1" dirty="0">
                <a:solidFill>
                  <a:srgbClr val="CFCBBF"/>
                </a:solidFill>
                <a:latin typeface="Raleway" pitchFamily="34" charset="0"/>
                <a:ea typeface="Raleway" pitchFamily="34" charset="-122"/>
                <a:cs typeface="Raleway" pitchFamily="34" charset="-120"/>
              </a:rPr>
              <a:t>Our dataset comprises over 45,000 records, providing a rich foundation for understanding customer behavior in direct marketing. The key target is whether a client subscribed to a term deposit (binary: Yes/No).</a:t>
            </a:r>
            <a:endParaRPr lang="en-US" sz="1600" b="1" dirty="0"/>
          </a:p>
        </p:txBody>
      </p:sp>
      <p:sp>
        <p:nvSpPr>
          <p:cNvPr id="4" name="Text 2"/>
          <p:cNvSpPr/>
          <p:nvPr/>
        </p:nvSpPr>
        <p:spPr>
          <a:xfrm>
            <a:off x="684906" y="2882070"/>
            <a:ext cx="4646635" cy="514220"/>
          </a:xfrm>
          <a:prstGeom prst="rect">
            <a:avLst/>
          </a:prstGeom>
          <a:noFill/>
          <a:ln/>
        </p:spPr>
        <p:txBody>
          <a:bodyPr wrap="none" lIns="0" tIns="0" rIns="0" bIns="0" rtlCol="0" anchor="t"/>
          <a:lstStyle/>
          <a:p>
            <a:pPr marL="0" indent="0" algn="l">
              <a:lnSpc>
                <a:spcPts val="2050"/>
              </a:lnSpc>
              <a:buNone/>
            </a:pPr>
            <a:r>
              <a:rPr lang="en-US" sz="2800" dirty="0">
                <a:solidFill>
                  <a:srgbClr val="F2E782"/>
                </a:solidFill>
                <a:latin typeface="Prata" pitchFamily="34" charset="0"/>
                <a:ea typeface="Prata" pitchFamily="34" charset="-122"/>
                <a:cs typeface="Prata" pitchFamily="34" charset="-120"/>
              </a:rPr>
              <a:t>Key Attribute Categories</a:t>
            </a:r>
            <a:endParaRPr lang="en-US" sz="2800" dirty="0"/>
          </a:p>
        </p:txBody>
      </p:sp>
      <p:sp>
        <p:nvSpPr>
          <p:cNvPr id="5" name="Text 3"/>
          <p:cNvSpPr/>
          <p:nvPr/>
        </p:nvSpPr>
        <p:spPr>
          <a:xfrm>
            <a:off x="684906" y="3551471"/>
            <a:ext cx="6528673" cy="447795"/>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CFCBBF"/>
                </a:solidFill>
                <a:latin typeface="Raleway" pitchFamily="34" charset="0"/>
                <a:ea typeface="Raleway" pitchFamily="34" charset="-122"/>
                <a:cs typeface="Raleway" pitchFamily="34" charset="-120"/>
              </a:rPr>
              <a:t>Demographics:</a:t>
            </a:r>
            <a:r>
              <a:rPr lang="en-US" sz="1600" dirty="0">
                <a:solidFill>
                  <a:srgbClr val="CFCBBF"/>
                </a:solidFill>
                <a:latin typeface="Raleway" pitchFamily="34" charset="0"/>
                <a:ea typeface="Raleway" pitchFamily="34" charset="-122"/>
                <a:cs typeface="Raleway" pitchFamily="34" charset="-120"/>
              </a:rPr>
              <a:t> Age, job, marital status, education.</a:t>
            </a:r>
            <a:endParaRPr lang="en-US" sz="1600" dirty="0"/>
          </a:p>
        </p:txBody>
      </p:sp>
      <p:sp>
        <p:nvSpPr>
          <p:cNvPr id="6" name="Text 4"/>
          <p:cNvSpPr/>
          <p:nvPr/>
        </p:nvSpPr>
        <p:spPr>
          <a:xfrm>
            <a:off x="684905" y="4346929"/>
            <a:ext cx="6528673" cy="533400"/>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CFCBBF"/>
                </a:solidFill>
                <a:latin typeface="Raleway" pitchFamily="34" charset="0"/>
                <a:ea typeface="Raleway" pitchFamily="34" charset="-122"/>
                <a:cs typeface="Raleway" pitchFamily="34" charset="-120"/>
              </a:rPr>
              <a:t>Contact Details:</a:t>
            </a:r>
            <a:r>
              <a:rPr lang="en-US" sz="1600" dirty="0">
                <a:solidFill>
                  <a:srgbClr val="CFCBBF"/>
                </a:solidFill>
                <a:latin typeface="Raleway" pitchFamily="34" charset="0"/>
                <a:ea typeface="Raleway" pitchFamily="34" charset="-122"/>
                <a:cs typeface="Raleway" pitchFamily="34" charset="-120"/>
              </a:rPr>
              <a:t> Type, duration, month of last contact.</a:t>
            </a:r>
            <a:endParaRPr lang="en-US" sz="1600" dirty="0"/>
          </a:p>
        </p:txBody>
      </p:sp>
      <p:sp>
        <p:nvSpPr>
          <p:cNvPr id="7" name="Text 5"/>
          <p:cNvSpPr/>
          <p:nvPr/>
        </p:nvSpPr>
        <p:spPr>
          <a:xfrm>
            <a:off x="684905" y="5017659"/>
            <a:ext cx="6731913" cy="533400"/>
          </a:xfrm>
          <a:prstGeom prst="rect">
            <a:avLst/>
          </a:prstGeom>
          <a:noFill/>
          <a:ln/>
        </p:spPr>
        <p:txBody>
          <a:bodyPr wrap="none" lIns="0" tIns="0" rIns="0" bIns="0" rtlCol="0" anchor="t"/>
          <a:lstStyle/>
          <a:p>
            <a:pPr marL="342900" indent="-342900" algn="l">
              <a:lnSpc>
                <a:spcPts val="2050"/>
              </a:lnSpc>
              <a:buSzPct val="100000"/>
              <a:buChar char="•"/>
            </a:pPr>
            <a:r>
              <a:rPr lang="en-US" sz="1600" b="1" dirty="0">
                <a:solidFill>
                  <a:srgbClr val="CFCBBF"/>
                </a:solidFill>
                <a:latin typeface="Raleway" pitchFamily="34" charset="0"/>
                <a:ea typeface="Raleway" pitchFamily="34" charset="-122"/>
                <a:cs typeface="Raleway" pitchFamily="34" charset="-120"/>
              </a:rPr>
              <a:t>Historical Interaction:</a:t>
            </a:r>
            <a:r>
              <a:rPr lang="en-US" sz="1600" dirty="0">
                <a:solidFill>
                  <a:srgbClr val="CFCBBF"/>
                </a:solidFill>
                <a:latin typeface="Raleway" pitchFamily="34" charset="0"/>
                <a:ea typeface="Raleway" pitchFamily="34" charset="-122"/>
                <a:cs typeface="Raleway" pitchFamily="34" charset="-120"/>
              </a:rPr>
              <a:t> Previous campaign outcomes, number of </a:t>
            </a:r>
          </a:p>
          <a:p>
            <a:pPr algn="l">
              <a:lnSpc>
                <a:spcPts val="2050"/>
              </a:lnSpc>
              <a:buSzPct val="100000"/>
            </a:pPr>
            <a:r>
              <a:rPr lang="en-US" sz="1600" dirty="0">
                <a:solidFill>
                  <a:srgbClr val="CFCBBF"/>
                </a:solidFill>
                <a:latin typeface="Raleway" pitchFamily="34" charset="0"/>
                <a:ea typeface="Raleway" pitchFamily="34" charset="-122"/>
                <a:cs typeface="Raleway" pitchFamily="34" charset="-120"/>
              </a:rPr>
              <a:t>       contacts.</a:t>
            </a:r>
            <a:endParaRPr lang="en-US" sz="1600" dirty="0"/>
          </a:p>
        </p:txBody>
      </p:sp>
      <p:sp>
        <p:nvSpPr>
          <p:cNvPr id="8" name="Text 6"/>
          <p:cNvSpPr/>
          <p:nvPr/>
        </p:nvSpPr>
        <p:spPr>
          <a:xfrm>
            <a:off x="684904" y="5916572"/>
            <a:ext cx="6630296" cy="589225"/>
          </a:xfrm>
          <a:prstGeom prst="rect">
            <a:avLst/>
          </a:prstGeom>
          <a:noFill/>
          <a:ln/>
        </p:spPr>
        <p:txBody>
          <a:bodyPr wrap="square" lIns="0" tIns="0" rIns="0" bIns="0" rtlCol="0" anchor="t"/>
          <a:lstStyle/>
          <a:p>
            <a:pPr marL="342900" indent="-342900" algn="l">
              <a:lnSpc>
                <a:spcPts val="2050"/>
              </a:lnSpc>
              <a:buSzPct val="100000"/>
              <a:buChar char="•"/>
            </a:pPr>
            <a:r>
              <a:rPr lang="en-US" b="1" dirty="0">
                <a:solidFill>
                  <a:srgbClr val="CFCBBF"/>
                </a:solidFill>
                <a:latin typeface="Raleway" pitchFamily="34" charset="0"/>
                <a:ea typeface="Raleway" pitchFamily="34" charset="-122"/>
                <a:cs typeface="Raleway" pitchFamily="34" charset="-120"/>
              </a:rPr>
              <a:t>Economic Indicators:</a:t>
            </a:r>
            <a:r>
              <a:rPr lang="en-US" dirty="0">
                <a:solidFill>
                  <a:srgbClr val="CFCBBF"/>
                </a:solidFill>
                <a:latin typeface="Raleway" pitchFamily="34" charset="0"/>
                <a:ea typeface="Raleway" pitchFamily="34" charset="-122"/>
                <a:cs typeface="Raleway" pitchFamily="34" charset="-120"/>
              </a:rPr>
              <a:t> Employment variation rate, consumer price index, euribor rate.</a:t>
            </a:r>
            <a:endParaRPr lang="en-US" dirty="0"/>
          </a:p>
        </p:txBody>
      </p:sp>
      <p:pic>
        <p:nvPicPr>
          <p:cNvPr id="9" name="Image 0" descr="preencoded.png"/>
          <p:cNvPicPr>
            <a:picLocks noChangeAspect="1"/>
          </p:cNvPicPr>
          <p:nvPr/>
        </p:nvPicPr>
        <p:blipFill>
          <a:blip r:embed="rId3"/>
          <a:stretch>
            <a:fillRect/>
          </a:stretch>
        </p:blipFill>
        <p:spPr>
          <a:xfrm>
            <a:off x="7518440" y="1745465"/>
            <a:ext cx="6528673" cy="62697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0199" y="504230"/>
            <a:ext cx="2286714" cy="285869"/>
          </a:xfrm>
          <a:prstGeom prst="rect">
            <a:avLst/>
          </a:prstGeom>
          <a:noFill/>
          <a:ln/>
        </p:spPr>
        <p:txBody>
          <a:bodyPr wrap="none" lIns="0" tIns="0" rIns="0" bIns="0" rtlCol="0" anchor="t"/>
          <a:lstStyle/>
          <a:p>
            <a:pPr marL="0" indent="0" algn="l">
              <a:lnSpc>
                <a:spcPts val="2250"/>
              </a:lnSpc>
              <a:buNone/>
            </a:pPr>
            <a:r>
              <a:rPr lang="en-US" sz="1800" dirty="0">
                <a:solidFill>
                  <a:srgbClr val="F2E782"/>
                </a:solidFill>
                <a:latin typeface="Prata" pitchFamily="34" charset="0"/>
                <a:ea typeface="Prata" pitchFamily="34" charset="-122"/>
                <a:cs typeface="Prata" pitchFamily="34" charset="-120"/>
              </a:rPr>
              <a:t>Data Insights</a:t>
            </a:r>
            <a:endParaRPr lang="en-US" sz="1800" dirty="0"/>
          </a:p>
        </p:txBody>
      </p:sp>
      <p:sp>
        <p:nvSpPr>
          <p:cNvPr id="3" name="Text 1"/>
          <p:cNvSpPr/>
          <p:nvPr/>
        </p:nvSpPr>
        <p:spPr>
          <a:xfrm>
            <a:off x="640199" y="972979"/>
            <a:ext cx="7470219" cy="788908"/>
          </a:xfrm>
          <a:prstGeom prst="rect">
            <a:avLst/>
          </a:prstGeom>
          <a:noFill/>
          <a:ln/>
        </p:spPr>
        <p:txBody>
          <a:bodyPr wrap="none" lIns="0" tIns="0" rIns="0" bIns="0" rtlCol="0" anchor="t"/>
          <a:lstStyle/>
          <a:p>
            <a:pPr marL="0" indent="0" algn="l">
              <a:lnSpc>
                <a:spcPts val="6200"/>
              </a:lnSpc>
              <a:buNone/>
            </a:pPr>
            <a:r>
              <a:rPr lang="en-US" sz="4950" dirty="0">
                <a:solidFill>
                  <a:srgbClr val="F2E782"/>
                </a:solidFill>
                <a:latin typeface="Prata" pitchFamily="34" charset="0"/>
                <a:ea typeface="Prata" pitchFamily="34" charset="-122"/>
                <a:cs typeface="Prata" pitchFamily="34" charset="-120"/>
              </a:rPr>
              <a:t>Key Data Characteristics</a:t>
            </a:r>
            <a:endParaRPr lang="en-US" sz="4950" dirty="0"/>
          </a:p>
        </p:txBody>
      </p:sp>
      <p:sp>
        <p:nvSpPr>
          <p:cNvPr id="4" name="Shape 2"/>
          <p:cNvSpPr/>
          <p:nvPr/>
        </p:nvSpPr>
        <p:spPr>
          <a:xfrm>
            <a:off x="640199" y="2241947"/>
            <a:ext cx="5072182" cy="2444472"/>
          </a:xfrm>
          <a:prstGeom prst="roundRect">
            <a:avLst>
              <a:gd name="adj" fmla="val 1123"/>
            </a:avLst>
          </a:prstGeom>
          <a:solidFill>
            <a:srgbClr val="3A3B3C"/>
          </a:solidFill>
          <a:ln/>
        </p:spPr>
        <p:txBody>
          <a:bodyPr/>
          <a:lstStyle/>
          <a:p>
            <a:endParaRPr lang="en-IN"/>
          </a:p>
        </p:txBody>
      </p:sp>
      <p:pic>
        <p:nvPicPr>
          <p:cNvPr id="5" name="Image 0" descr="preencoded.png"/>
          <p:cNvPicPr>
            <a:picLocks noChangeAspect="1"/>
          </p:cNvPicPr>
          <p:nvPr/>
        </p:nvPicPr>
        <p:blipFill>
          <a:blip r:embed="rId3"/>
          <a:stretch>
            <a:fillRect/>
          </a:stretch>
        </p:blipFill>
        <p:spPr>
          <a:xfrm>
            <a:off x="823079" y="2424827"/>
            <a:ext cx="548759" cy="548759"/>
          </a:xfrm>
          <a:prstGeom prst="rect">
            <a:avLst/>
          </a:prstGeom>
        </p:spPr>
      </p:pic>
      <p:pic>
        <p:nvPicPr>
          <p:cNvPr id="6" name="Image 1" descr="preencoded.png"/>
          <p:cNvPicPr>
            <a:picLocks noChangeAspect="1"/>
          </p:cNvPicPr>
          <p:nvPr/>
        </p:nvPicPr>
        <p:blipFill>
          <a:blip r:embed="rId4"/>
          <a:stretch>
            <a:fillRect/>
          </a:stretch>
        </p:blipFill>
        <p:spPr>
          <a:xfrm>
            <a:off x="973931" y="2544842"/>
            <a:ext cx="246936" cy="308610"/>
          </a:xfrm>
          <a:prstGeom prst="rect">
            <a:avLst/>
          </a:prstGeom>
        </p:spPr>
      </p:pic>
      <p:sp>
        <p:nvSpPr>
          <p:cNvPr id="7" name="Text 3"/>
          <p:cNvSpPr/>
          <p:nvPr/>
        </p:nvSpPr>
        <p:spPr>
          <a:xfrm>
            <a:off x="823079" y="3156466"/>
            <a:ext cx="2286714" cy="285869"/>
          </a:xfrm>
          <a:prstGeom prst="rect">
            <a:avLst/>
          </a:prstGeom>
          <a:noFill/>
          <a:ln/>
        </p:spPr>
        <p:txBody>
          <a:bodyPr wrap="none" lIns="0" tIns="0" rIns="0" bIns="0" rtlCol="0" anchor="t"/>
          <a:lstStyle/>
          <a:p>
            <a:pPr marL="0" indent="0" algn="l">
              <a:lnSpc>
                <a:spcPts val="2250"/>
              </a:lnSpc>
              <a:buNone/>
            </a:pPr>
            <a:r>
              <a:rPr lang="en-US" sz="1800" b="1" dirty="0">
                <a:solidFill>
                  <a:srgbClr val="CFCBBF"/>
                </a:solidFill>
                <a:latin typeface="Prata" pitchFamily="34" charset="0"/>
                <a:ea typeface="Prata" pitchFamily="34" charset="-122"/>
                <a:cs typeface="Prata" pitchFamily="34" charset="-120"/>
              </a:rPr>
              <a:t>Age Distribution</a:t>
            </a:r>
            <a:endParaRPr lang="en-US" sz="1800" b="1" dirty="0"/>
          </a:p>
        </p:txBody>
      </p:sp>
      <p:sp>
        <p:nvSpPr>
          <p:cNvPr id="8" name="Text 4"/>
          <p:cNvSpPr/>
          <p:nvPr/>
        </p:nvSpPr>
        <p:spPr>
          <a:xfrm>
            <a:off x="823079" y="3625215"/>
            <a:ext cx="4706422" cy="878324"/>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Customers range from </a:t>
            </a:r>
            <a:r>
              <a:rPr lang="en-US" sz="1400" b="1" dirty="0">
                <a:solidFill>
                  <a:srgbClr val="876CD4"/>
                </a:solidFill>
                <a:latin typeface="Raleway" pitchFamily="34" charset="0"/>
                <a:ea typeface="Raleway" pitchFamily="34" charset="-122"/>
                <a:cs typeface="Raleway" pitchFamily="34" charset="-120"/>
              </a:rPr>
              <a:t>17-98 years</a:t>
            </a:r>
            <a:r>
              <a:rPr lang="en-US" sz="1400" dirty="0">
                <a:solidFill>
                  <a:srgbClr val="CFCBBF"/>
                </a:solidFill>
                <a:latin typeface="Raleway" pitchFamily="34" charset="0"/>
                <a:ea typeface="Raleway" pitchFamily="34" charset="-122"/>
                <a:cs typeface="Raleway" pitchFamily="34" charset="-120"/>
              </a:rPr>
              <a:t>, with a median age of 38. This wide range necessitates careful segmentation.</a:t>
            </a:r>
            <a:endParaRPr lang="en-US" sz="1400" dirty="0"/>
          </a:p>
        </p:txBody>
      </p:sp>
      <p:sp>
        <p:nvSpPr>
          <p:cNvPr id="9" name="Shape 5"/>
          <p:cNvSpPr/>
          <p:nvPr/>
        </p:nvSpPr>
        <p:spPr>
          <a:xfrm>
            <a:off x="640199" y="4869299"/>
            <a:ext cx="5072182" cy="2151698"/>
          </a:xfrm>
          <a:prstGeom prst="roundRect">
            <a:avLst>
              <a:gd name="adj" fmla="val 1275"/>
            </a:avLst>
          </a:prstGeom>
          <a:solidFill>
            <a:srgbClr val="3A3B3C"/>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823079" y="5052179"/>
            <a:ext cx="548759" cy="548759"/>
          </a:xfrm>
          <a:prstGeom prst="rect">
            <a:avLst/>
          </a:prstGeom>
        </p:spPr>
      </p:pic>
      <p:pic>
        <p:nvPicPr>
          <p:cNvPr id="11" name="Image 3" descr="preencoded.png"/>
          <p:cNvPicPr>
            <a:picLocks noChangeAspect="1"/>
          </p:cNvPicPr>
          <p:nvPr/>
        </p:nvPicPr>
        <p:blipFill>
          <a:blip r:embed="rId6"/>
          <a:stretch>
            <a:fillRect/>
          </a:stretch>
        </p:blipFill>
        <p:spPr>
          <a:xfrm>
            <a:off x="973931" y="5172194"/>
            <a:ext cx="246936" cy="308610"/>
          </a:xfrm>
          <a:prstGeom prst="rect">
            <a:avLst/>
          </a:prstGeom>
        </p:spPr>
      </p:pic>
      <p:sp>
        <p:nvSpPr>
          <p:cNvPr id="12" name="Text 6"/>
          <p:cNvSpPr/>
          <p:nvPr/>
        </p:nvSpPr>
        <p:spPr>
          <a:xfrm>
            <a:off x="823079" y="5783818"/>
            <a:ext cx="2286714" cy="285869"/>
          </a:xfrm>
          <a:prstGeom prst="rect">
            <a:avLst/>
          </a:prstGeom>
          <a:noFill/>
          <a:ln/>
        </p:spPr>
        <p:txBody>
          <a:bodyPr wrap="none" lIns="0" tIns="0" rIns="0" bIns="0" rtlCol="0" anchor="t"/>
          <a:lstStyle/>
          <a:p>
            <a:pPr marL="0" indent="0" algn="l">
              <a:lnSpc>
                <a:spcPts val="2250"/>
              </a:lnSpc>
              <a:buNone/>
            </a:pPr>
            <a:r>
              <a:rPr lang="en-US" sz="1800" b="1" dirty="0">
                <a:solidFill>
                  <a:srgbClr val="CFCBBF"/>
                </a:solidFill>
                <a:latin typeface="Prata" pitchFamily="34" charset="0"/>
                <a:ea typeface="Prata" pitchFamily="34" charset="-122"/>
                <a:cs typeface="Prata" pitchFamily="34" charset="-120"/>
              </a:rPr>
              <a:t>Call Duration</a:t>
            </a:r>
            <a:endParaRPr lang="en-US" sz="1800" b="1" dirty="0"/>
          </a:p>
        </p:txBody>
      </p:sp>
      <p:sp>
        <p:nvSpPr>
          <p:cNvPr id="13" name="Text 7"/>
          <p:cNvSpPr/>
          <p:nvPr/>
        </p:nvSpPr>
        <p:spPr>
          <a:xfrm>
            <a:off x="823079" y="6252567"/>
            <a:ext cx="4706422" cy="585549"/>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Duration varies significantly (</a:t>
            </a:r>
            <a:r>
              <a:rPr lang="en-US" sz="1400" b="1" dirty="0">
                <a:solidFill>
                  <a:srgbClr val="876CD4"/>
                </a:solidFill>
                <a:latin typeface="Raleway" pitchFamily="34" charset="0"/>
                <a:ea typeface="Raleway" pitchFamily="34" charset="-122"/>
                <a:cs typeface="Raleway" pitchFamily="34" charset="-120"/>
              </a:rPr>
              <a:t>0-4,918 seconds</a:t>
            </a:r>
            <a:r>
              <a:rPr lang="en-US" sz="1400" dirty="0">
                <a:solidFill>
                  <a:srgbClr val="CFCBBF"/>
                </a:solidFill>
                <a:latin typeface="Raleway" pitchFamily="34" charset="0"/>
                <a:ea typeface="Raleway" pitchFamily="34" charset="-122"/>
                <a:cs typeface="Raleway" pitchFamily="34" charset="-120"/>
              </a:rPr>
              <a:t>), highlighting diverse interaction lengths.</a:t>
            </a:r>
            <a:endParaRPr lang="en-US" sz="1400" dirty="0"/>
          </a:p>
        </p:txBody>
      </p:sp>
      <p:sp>
        <p:nvSpPr>
          <p:cNvPr id="14" name="Shape 8"/>
          <p:cNvSpPr/>
          <p:nvPr/>
        </p:nvSpPr>
        <p:spPr>
          <a:xfrm>
            <a:off x="6166247" y="2241947"/>
            <a:ext cx="7831455" cy="1858923"/>
          </a:xfrm>
          <a:prstGeom prst="roundRect">
            <a:avLst>
              <a:gd name="adj" fmla="val 1476"/>
            </a:avLst>
          </a:prstGeom>
          <a:solidFill>
            <a:srgbClr val="3A3B3C"/>
          </a:solidFill>
          <a:ln/>
        </p:spPr>
        <p:txBody>
          <a:bodyPr/>
          <a:lstStyle/>
          <a:p>
            <a:endParaRPr lang="en-IN"/>
          </a:p>
        </p:txBody>
      </p:sp>
      <p:pic>
        <p:nvPicPr>
          <p:cNvPr id="15" name="Image 4" descr="preencoded.png"/>
          <p:cNvPicPr>
            <a:picLocks noChangeAspect="1"/>
          </p:cNvPicPr>
          <p:nvPr/>
        </p:nvPicPr>
        <p:blipFill>
          <a:blip r:embed="rId7"/>
          <a:stretch>
            <a:fillRect/>
          </a:stretch>
        </p:blipFill>
        <p:spPr>
          <a:xfrm>
            <a:off x="6349127" y="2424827"/>
            <a:ext cx="548759" cy="548759"/>
          </a:xfrm>
          <a:prstGeom prst="rect">
            <a:avLst/>
          </a:prstGeom>
        </p:spPr>
      </p:pic>
      <p:pic>
        <p:nvPicPr>
          <p:cNvPr id="16" name="Image 5" descr="preencoded.png"/>
          <p:cNvPicPr>
            <a:picLocks noChangeAspect="1"/>
          </p:cNvPicPr>
          <p:nvPr/>
        </p:nvPicPr>
        <p:blipFill>
          <a:blip r:embed="rId8"/>
          <a:stretch>
            <a:fillRect/>
          </a:stretch>
        </p:blipFill>
        <p:spPr>
          <a:xfrm>
            <a:off x="6499979" y="2544842"/>
            <a:ext cx="246936" cy="308610"/>
          </a:xfrm>
          <a:prstGeom prst="rect">
            <a:avLst/>
          </a:prstGeom>
        </p:spPr>
      </p:pic>
      <p:sp>
        <p:nvSpPr>
          <p:cNvPr id="17" name="Text 9"/>
          <p:cNvSpPr/>
          <p:nvPr/>
        </p:nvSpPr>
        <p:spPr>
          <a:xfrm>
            <a:off x="6349127" y="3156466"/>
            <a:ext cx="2286714" cy="285869"/>
          </a:xfrm>
          <a:prstGeom prst="rect">
            <a:avLst/>
          </a:prstGeom>
          <a:noFill/>
          <a:ln/>
        </p:spPr>
        <p:txBody>
          <a:bodyPr wrap="none" lIns="0" tIns="0" rIns="0" bIns="0" rtlCol="0" anchor="t"/>
          <a:lstStyle/>
          <a:p>
            <a:pPr marL="0" indent="0" algn="l">
              <a:lnSpc>
                <a:spcPts val="2250"/>
              </a:lnSpc>
              <a:buNone/>
            </a:pPr>
            <a:r>
              <a:rPr lang="en-US" sz="1800" b="1" dirty="0">
                <a:solidFill>
                  <a:srgbClr val="CFCBBF"/>
                </a:solidFill>
                <a:latin typeface="Prata" pitchFamily="34" charset="0"/>
                <a:ea typeface="Prata" pitchFamily="34" charset="-122"/>
                <a:cs typeface="Prata" pitchFamily="34" charset="-120"/>
              </a:rPr>
              <a:t>Campaign Contacts</a:t>
            </a:r>
            <a:endParaRPr lang="en-US" sz="1800" b="1" dirty="0"/>
          </a:p>
        </p:txBody>
      </p:sp>
      <p:sp>
        <p:nvSpPr>
          <p:cNvPr id="18" name="Text 10"/>
          <p:cNvSpPr/>
          <p:nvPr/>
        </p:nvSpPr>
        <p:spPr>
          <a:xfrm>
            <a:off x="6349127" y="3625215"/>
            <a:ext cx="7465695" cy="292775"/>
          </a:xfrm>
          <a:prstGeom prst="rect">
            <a:avLst/>
          </a:prstGeom>
          <a:noFill/>
          <a:ln/>
        </p:spPr>
        <p:txBody>
          <a:bodyPr wrap="non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Most customers were contacted </a:t>
            </a:r>
            <a:r>
              <a:rPr lang="en-US" sz="1400" b="1" dirty="0">
                <a:solidFill>
                  <a:srgbClr val="876CD4"/>
                </a:solidFill>
                <a:latin typeface="Raleway" pitchFamily="34" charset="0"/>
                <a:ea typeface="Raleway" pitchFamily="34" charset="-122"/>
                <a:cs typeface="Raleway" pitchFamily="34" charset="-120"/>
              </a:rPr>
              <a:t>1-3 times</a:t>
            </a:r>
            <a:r>
              <a:rPr lang="en-US" sz="1400" dirty="0">
                <a:solidFill>
                  <a:srgbClr val="CFCBBF"/>
                </a:solidFill>
                <a:latin typeface="Raleway" pitchFamily="34" charset="0"/>
                <a:ea typeface="Raleway" pitchFamily="34" charset="-122"/>
                <a:cs typeface="Raleway" pitchFamily="34" charset="-120"/>
              </a:rPr>
              <a:t>, with outliers up to 56 contacts.</a:t>
            </a:r>
            <a:endParaRPr lang="en-US" sz="1400" dirty="0"/>
          </a:p>
        </p:txBody>
      </p:sp>
      <p:sp>
        <p:nvSpPr>
          <p:cNvPr id="19" name="Shape 11"/>
          <p:cNvSpPr/>
          <p:nvPr/>
        </p:nvSpPr>
        <p:spPr>
          <a:xfrm>
            <a:off x="6166247" y="4283750"/>
            <a:ext cx="7831455" cy="2151698"/>
          </a:xfrm>
          <a:prstGeom prst="roundRect">
            <a:avLst>
              <a:gd name="adj" fmla="val 1275"/>
            </a:avLst>
          </a:prstGeom>
          <a:solidFill>
            <a:srgbClr val="3A3B3C"/>
          </a:solidFill>
          <a:ln/>
        </p:spPr>
        <p:txBody>
          <a:bodyPr/>
          <a:lstStyle/>
          <a:p>
            <a:endParaRPr lang="en-IN"/>
          </a:p>
        </p:txBody>
      </p:sp>
      <p:pic>
        <p:nvPicPr>
          <p:cNvPr id="20" name="Image 6" descr="preencoded.png"/>
          <p:cNvPicPr>
            <a:picLocks noChangeAspect="1"/>
          </p:cNvPicPr>
          <p:nvPr/>
        </p:nvPicPr>
        <p:blipFill>
          <a:blip r:embed="rId9"/>
          <a:stretch>
            <a:fillRect/>
          </a:stretch>
        </p:blipFill>
        <p:spPr>
          <a:xfrm>
            <a:off x="6349127" y="4466630"/>
            <a:ext cx="548759" cy="548759"/>
          </a:xfrm>
          <a:prstGeom prst="rect">
            <a:avLst/>
          </a:prstGeom>
        </p:spPr>
      </p:pic>
      <p:pic>
        <p:nvPicPr>
          <p:cNvPr id="21" name="Image 7" descr="preencoded.png"/>
          <p:cNvPicPr>
            <a:picLocks noChangeAspect="1"/>
          </p:cNvPicPr>
          <p:nvPr/>
        </p:nvPicPr>
        <p:blipFill>
          <a:blip r:embed="rId10"/>
          <a:stretch>
            <a:fillRect/>
          </a:stretch>
        </p:blipFill>
        <p:spPr>
          <a:xfrm>
            <a:off x="6499979" y="4586645"/>
            <a:ext cx="246936" cy="308610"/>
          </a:xfrm>
          <a:prstGeom prst="rect">
            <a:avLst/>
          </a:prstGeom>
        </p:spPr>
      </p:pic>
      <p:sp>
        <p:nvSpPr>
          <p:cNvPr id="22" name="Text 12"/>
          <p:cNvSpPr/>
          <p:nvPr/>
        </p:nvSpPr>
        <p:spPr>
          <a:xfrm>
            <a:off x="6349127" y="5198269"/>
            <a:ext cx="2286714" cy="285869"/>
          </a:xfrm>
          <a:prstGeom prst="rect">
            <a:avLst/>
          </a:prstGeom>
          <a:noFill/>
          <a:ln/>
        </p:spPr>
        <p:txBody>
          <a:bodyPr wrap="none" lIns="0" tIns="0" rIns="0" bIns="0" rtlCol="0" anchor="t"/>
          <a:lstStyle/>
          <a:p>
            <a:pPr marL="0" indent="0" algn="l">
              <a:lnSpc>
                <a:spcPts val="2250"/>
              </a:lnSpc>
              <a:buNone/>
            </a:pPr>
            <a:r>
              <a:rPr lang="en-US" sz="1800" b="1" dirty="0">
                <a:solidFill>
                  <a:srgbClr val="CFCBBF"/>
                </a:solidFill>
                <a:latin typeface="Prata" pitchFamily="34" charset="0"/>
                <a:ea typeface="Prata" pitchFamily="34" charset="-122"/>
                <a:cs typeface="Prata" pitchFamily="34" charset="-120"/>
              </a:rPr>
              <a:t>Previous Outcomes</a:t>
            </a:r>
            <a:endParaRPr lang="en-US" sz="1800" b="1" dirty="0"/>
          </a:p>
        </p:txBody>
      </p:sp>
      <p:sp>
        <p:nvSpPr>
          <p:cNvPr id="23" name="Text 13"/>
          <p:cNvSpPr/>
          <p:nvPr/>
        </p:nvSpPr>
        <p:spPr>
          <a:xfrm>
            <a:off x="6349127" y="5667018"/>
            <a:ext cx="7465695" cy="585549"/>
          </a:xfrm>
          <a:prstGeom prst="rect">
            <a:avLst/>
          </a:prstGeom>
          <a:noFill/>
          <a:ln/>
        </p:spPr>
        <p:txBody>
          <a:bodyPr wrap="square" lIns="0" tIns="0" rIns="0" bIns="0" rtlCol="0" anchor="t"/>
          <a:lstStyle/>
          <a:p>
            <a:pPr marL="0" indent="0" algn="l">
              <a:lnSpc>
                <a:spcPts val="2300"/>
              </a:lnSpc>
              <a:buNone/>
            </a:pPr>
            <a:r>
              <a:rPr lang="en-US" sz="1400" dirty="0">
                <a:solidFill>
                  <a:srgbClr val="CFCBBF"/>
                </a:solidFill>
                <a:latin typeface="Raleway" pitchFamily="34" charset="0"/>
                <a:ea typeface="Raleway" pitchFamily="34" charset="-122"/>
                <a:cs typeface="Raleway" pitchFamily="34" charset="-120"/>
              </a:rPr>
              <a:t>A significant majority had </a:t>
            </a:r>
            <a:r>
              <a:rPr lang="en-US" sz="1400" b="1" dirty="0">
                <a:solidFill>
                  <a:srgbClr val="876CD4"/>
                </a:solidFill>
                <a:latin typeface="Raleway" pitchFamily="34" charset="0"/>
                <a:ea typeface="Raleway" pitchFamily="34" charset="-122"/>
                <a:cs typeface="Raleway" pitchFamily="34" charset="-120"/>
              </a:rPr>
              <a:t>no previous marketing contact</a:t>
            </a:r>
            <a:r>
              <a:rPr lang="en-US" sz="1400" dirty="0">
                <a:solidFill>
                  <a:srgbClr val="CFCBBF"/>
                </a:solidFill>
                <a:latin typeface="Raleway" pitchFamily="34" charset="0"/>
                <a:ea typeface="Raleway" pitchFamily="34" charset="-122"/>
                <a:cs typeface="Raleway" pitchFamily="34" charset="-120"/>
              </a:rPr>
              <a:t>, indicating new acquisition focus.</a:t>
            </a:r>
            <a:endParaRPr lang="en-US" sz="1400" dirty="0"/>
          </a:p>
        </p:txBody>
      </p:sp>
      <p:sp>
        <p:nvSpPr>
          <p:cNvPr id="24" name="Text 14"/>
          <p:cNvSpPr/>
          <p:nvPr/>
        </p:nvSpPr>
        <p:spPr>
          <a:xfrm>
            <a:off x="464820" y="7436417"/>
            <a:ext cx="13350002" cy="292775"/>
          </a:xfrm>
          <a:prstGeom prst="rect">
            <a:avLst/>
          </a:prstGeom>
          <a:noFill/>
          <a:ln/>
        </p:spPr>
        <p:txBody>
          <a:bodyPr wrap="none" lIns="0" tIns="0" rIns="0" bIns="0" rtlCol="0" anchor="t"/>
          <a:lstStyle/>
          <a:p>
            <a:pPr marL="0" indent="0" algn="l">
              <a:lnSpc>
                <a:spcPts val="2300"/>
              </a:lnSpc>
              <a:buNone/>
            </a:pPr>
            <a:r>
              <a:rPr lang="en-US" sz="2000" b="1" dirty="0">
                <a:solidFill>
                  <a:srgbClr val="CFCBBF"/>
                </a:solidFill>
                <a:latin typeface="Raleway" pitchFamily="34" charset="0"/>
                <a:ea typeface="Raleway" pitchFamily="34" charset="-122"/>
                <a:cs typeface="Raleway" pitchFamily="34" charset="-120"/>
              </a:rPr>
              <a:t>Understanding these distributions is critical for segmenting customers and tailoring marketing efforts effectively.</a:t>
            </a:r>
            <a:endParaRPr lang="en-US" sz="2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0545" y="545048"/>
            <a:ext cx="1966317" cy="245864"/>
          </a:xfrm>
          <a:prstGeom prst="rect">
            <a:avLst/>
          </a:prstGeom>
          <a:noFill/>
          <a:ln/>
        </p:spPr>
        <p:txBody>
          <a:bodyPr wrap="none" lIns="0" tIns="0" rIns="0" bIns="0" rtlCol="0" anchor="t"/>
          <a:lstStyle/>
          <a:p>
            <a:pPr marL="0" indent="0" algn="l">
              <a:lnSpc>
                <a:spcPts val="1900"/>
              </a:lnSpc>
              <a:buNone/>
            </a:pPr>
            <a:r>
              <a:rPr lang="en-US" sz="2400" dirty="0">
                <a:solidFill>
                  <a:srgbClr val="F2E782"/>
                </a:solidFill>
                <a:latin typeface="Prata" pitchFamily="34" charset="0"/>
                <a:ea typeface="Prata" pitchFamily="34" charset="-122"/>
                <a:cs typeface="Prata" pitchFamily="34" charset="-120"/>
              </a:rPr>
              <a:t>Data Refinement</a:t>
            </a:r>
            <a:endParaRPr lang="en-US" sz="2400" dirty="0"/>
          </a:p>
        </p:txBody>
      </p:sp>
      <p:sp>
        <p:nvSpPr>
          <p:cNvPr id="3" name="Text 1"/>
          <p:cNvSpPr/>
          <p:nvPr/>
        </p:nvSpPr>
        <p:spPr>
          <a:xfrm>
            <a:off x="540068" y="1282921"/>
            <a:ext cx="7257931" cy="678299"/>
          </a:xfrm>
          <a:prstGeom prst="rect">
            <a:avLst/>
          </a:prstGeom>
          <a:noFill/>
          <a:ln/>
        </p:spPr>
        <p:txBody>
          <a:bodyPr wrap="none" lIns="0" tIns="0" rIns="0" bIns="0" rtlCol="0" anchor="t"/>
          <a:lstStyle/>
          <a:p>
            <a:pPr marL="0" indent="0" algn="l">
              <a:lnSpc>
                <a:spcPts val="5300"/>
              </a:lnSpc>
              <a:buNone/>
            </a:pPr>
            <a:r>
              <a:rPr lang="en-US" sz="4250" dirty="0">
                <a:solidFill>
                  <a:srgbClr val="F2E782"/>
                </a:solidFill>
                <a:latin typeface="Prata" pitchFamily="34" charset="0"/>
                <a:ea typeface="Prata" pitchFamily="34" charset="-122"/>
                <a:cs typeface="Prata" pitchFamily="34" charset="-120"/>
              </a:rPr>
              <a:t>Outlier Analysis &amp; Handling</a:t>
            </a:r>
            <a:endParaRPr lang="en-US" sz="4250" dirty="0"/>
          </a:p>
        </p:txBody>
      </p:sp>
      <p:sp>
        <p:nvSpPr>
          <p:cNvPr id="4" name="Text 2"/>
          <p:cNvSpPr/>
          <p:nvPr/>
        </p:nvSpPr>
        <p:spPr>
          <a:xfrm>
            <a:off x="550545" y="2300528"/>
            <a:ext cx="2717244" cy="294918"/>
          </a:xfrm>
          <a:prstGeom prst="rect">
            <a:avLst/>
          </a:prstGeom>
          <a:noFill/>
          <a:ln/>
        </p:spPr>
        <p:txBody>
          <a:bodyPr wrap="none" lIns="0" tIns="0" rIns="0" bIns="0" rtlCol="0" anchor="t"/>
          <a:lstStyle/>
          <a:p>
            <a:pPr marL="0" indent="0" algn="l">
              <a:lnSpc>
                <a:spcPts val="2300"/>
              </a:lnSpc>
              <a:buNone/>
            </a:pPr>
            <a:r>
              <a:rPr lang="en-US" sz="2400" dirty="0">
                <a:solidFill>
                  <a:srgbClr val="F2E782"/>
                </a:solidFill>
                <a:latin typeface="Prata" pitchFamily="34" charset="0"/>
                <a:ea typeface="Prata" pitchFamily="34" charset="-122"/>
                <a:cs typeface="Prata" pitchFamily="34" charset="-120"/>
              </a:rPr>
              <a:t>Initial Outliers Detected</a:t>
            </a:r>
            <a:endParaRPr lang="en-US" sz="2400" dirty="0"/>
          </a:p>
        </p:txBody>
      </p:sp>
      <p:sp>
        <p:nvSpPr>
          <p:cNvPr id="5" name="Text 3"/>
          <p:cNvSpPr/>
          <p:nvPr/>
        </p:nvSpPr>
        <p:spPr>
          <a:xfrm>
            <a:off x="550545" y="3257756"/>
            <a:ext cx="7268408" cy="251579"/>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D783D8"/>
                </a:solidFill>
                <a:latin typeface="Raleway" pitchFamily="34" charset="0"/>
                <a:ea typeface="Raleway" pitchFamily="34" charset="-122"/>
                <a:cs typeface="Raleway" pitchFamily="34" charset="-120"/>
              </a:rPr>
              <a:t>Age:</a:t>
            </a:r>
            <a:r>
              <a:rPr lang="en-US" sz="1600" dirty="0">
                <a:solidFill>
                  <a:srgbClr val="CFCBBF"/>
                </a:solidFill>
                <a:latin typeface="Raleway" pitchFamily="34" charset="0"/>
                <a:ea typeface="Raleway" pitchFamily="34" charset="-122"/>
                <a:cs typeface="Raleway" pitchFamily="34" charset="-120"/>
              </a:rPr>
              <a:t> 469 records identified as age outliers.</a:t>
            </a:r>
            <a:endParaRPr lang="en-US" sz="1600" dirty="0"/>
          </a:p>
        </p:txBody>
      </p:sp>
      <p:sp>
        <p:nvSpPr>
          <p:cNvPr id="6" name="Text 4"/>
          <p:cNvSpPr/>
          <p:nvPr/>
        </p:nvSpPr>
        <p:spPr>
          <a:xfrm>
            <a:off x="550545" y="3806375"/>
            <a:ext cx="7268408" cy="251579"/>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D783D8"/>
                </a:solidFill>
                <a:latin typeface="Raleway" pitchFamily="34" charset="0"/>
                <a:ea typeface="Raleway" pitchFamily="34" charset="-122"/>
                <a:cs typeface="Raleway" pitchFamily="34" charset="-120"/>
              </a:rPr>
              <a:t>Duration:</a:t>
            </a:r>
            <a:r>
              <a:rPr lang="en-US" sz="1600" dirty="0">
                <a:solidFill>
                  <a:srgbClr val="CFCBBF"/>
                </a:solidFill>
                <a:latin typeface="Raleway" pitchFamily="34" charset="0"/>
                <a:ea typeface="Raleway" pitchFamily="34" charset="-122"/>
                <a:cs typeface="Raleway" pitchFamily="34" charset="-120"/>
              </a:rPr>
              <a:t> 2,963 records with unusually long or short call durations.</a:t>
            </a:r>
            <a:endParaRPr lang="en-US" sz="1600" dirty="0"/>
          </a:p>
        </p:txBody>
      </p:sp>
      <p:sp>
        <p:nvSpPr>
          <p:cNvPr id="7" name="Text 5"/>
          <p:cNvSpPr/>
          <p:nvPr/>
        </p:nvSpPr>
        <p:spPr>
          <a:xfrm>
            <a:off x="540068" y="4364540"/>
            <a:ext cx="7268408" cy="251579"/>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D783D8"/>
                </a:solidFill>
                <a:latin typeface="Raleway" pitchFamily="34" charset="0"/>
                <a:ea typeface="Raleway" pitchFamily="34" charset="-122"/>
                <a:cs typeface="Raleway" pitchFamily="34" charset="-120"/>
              </a:rPr>
              <a:t>Campaign:</a:t>
            </a:r>
            <a:r>
              <a:rPr lang="en-US" sz="1600" dirty="0">
                <a:solidFill>
                  <a:srgbClr val="CFCBBF"/>
                </a:solidFill>
                <a:latin typeface="Raleway" pitchFamily="34" charset="0"/>
                <a:ea typeface="Raleway" pitchFamily="34" charset="-122"/>
                <a:cs typeface="Raleway" pitchFamily="34" charset="-120"/>
              </a:rPr>
              <a:t> 2,406 instances of extreme contact frequencies.</a:t>
            </a:r>
            <a:endParaRPr lang="en-US" sz="1600" dirty="0"/>
          </a:p>
        </p:txBody>
      </p:sp>
      <p:sp>
        <p:nvSpPr>
          <p:cNvPr id="8" name="Text 6"/>
          <p:cNvSpPr/>
          <p:nvPr/>
        </p:nvSpPr>
        <p:spPr>
          <a:xfrm>
            <a:off x="550545" y="4922705"/>
            <a:ext cx="7268408" cy="251579"/>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D783D8"/>
                </a:solidFill>
                <a:latin typeface="Raleway" pitchFamily="34" charset="0"/>
                <a:ea typeface="Raleway" pitchFamily="34" charset="-122"/>
                <a:cs typeface="Raleway" pitchFamily="34" charset="-120"/>
              </a:rPr>
              <a:t>Previous Contacts:</a:t>
            </a:r>
            <a:r>
              <a:rPr lang="en-US" sz="1600" dirty="0">
                <a:solidFill>
                  <a:srgbClr val="CFCBBF"/>
                </a:solidFill>
                <a:latin typeface="Raleway" pitchFamily="34" charset="0"/>
                <a:ea typeface="Raleway" pitchFamily="34" charset="-122"/>
                <a:cs typeface="Raleway" pitchFamily="34" charset="-120"/>
              </a:rPr>
              <a:t> 5,625 records showing abnormal past interactions.</a:t>
            </a:r>
            <a:endParaRPr lang="en-US" sz="1600" dirty="0"/>
          </a:p>
        </p:txBody>
      </p:sp>
      <p:sp>
        <p:nvSpPr>
          <p:cNvPr id="9" name="Text 7"/>
          <p:cNvSpPr/>
          <p:nvPr/>
        </p:nvSpPr>
        <p:spPr>
          <a:xfrm>
            <a:off x="550545" y="5480870"/>
            <a:ext cx="7268408" cy="488573"/>
          </a:xfrm>
          <a:prstGeom prst="rect">
            <a:avLst/>
          </a:prstGeom>
          <a:noFill/>
          <a:ln/>
        </p:spPr>
        <p:txBody>
          <a:bodyPr wrap="none" lIns="0" tIns="0" rIns="0" bIns="0" rtlCol="0" anchor="t"/>
          <a:lstStyle/>
          <a:p>
            <a:pPr marL="342900" indent="-342900" algn="l">
              <a:lnSpc>
                <a:spcPts val="1950"/>
              </a:lnSpc>
              <a:buSzPct val="100000"/>
              <a:buChar char="•"/>
            </a:pPr>
            <a:r>
              <a:rPr lang="en-US" sz="1600" b="1" dirty="0">
                <a:solidFill>
                  <a:srgbClr val="D783D8"/>
                </a:solidFill>
                <a:latin typeface="Raleway" pitchFamily="34" charset="0"/>
                <a:ea typeface="Raleway" pitchFamily="34" charset="-122"/>
                <a:cs typeface="Raleway" pitchFamily="34" charset="-120"/>
              </a:rPr>
              <a:t>Consumer Confidence Index:</a:t>
            </a:r>
            <a:r>
              <a:rPr lang="en-US" sz="1600" dirty="0">
                <a:solidFill>
                  <a:srgbClr val="CFCBBF"/>
                </a:solidFill>
                <a:latin typeface="Raleway" pitchFamily="34" charset="0"/>
                <a:ea typeface="Raleway" pitchFamily="34" charset="-122"/>
                <a:cs typeface="Raleway" pitchFamily="34" charset="-120"/>
              </a:rPr>
              <a:t> 447 records on this economic indicator.</a:t>
            </a:r>
            <a:endParaRPr lang="en-US" sz="1600" dirty="0"/>
          </a:p>
        </p:txBody>
      </p:sp>
      <p:pic>
        <p:nvPicPr>
          <p:cNvPr id="10" name="Image 0" descr="preencoded.png"/>
          <p:cNvPicPr>
            <a:picLocks noChangeAspect="1"/>
          </p:cNvPicPr>
          <p:nvPr/>
        </p:nvPicPr>
        <p:blipFill>
          <a:blip r:embed="rId3"/>
          <a:stretch>
            <a:fillRect/>
          </a:stretch>
        </p:blipFill>
        <p:spPr>
          <a:xfrm>
            <a:off x="8446056" y="678418"/>
            <a:ext cx="5877163" cy="5877163"/>
          </a:xfrm>
          <a:prstGeom prst="rect">
            <a:avLst/>
          </a:prstGeom>
        </p:spPr>
      </p:pic>
      <p:sp>
        <p:nvSpPr>
          <p:cNvPr id="11" name="Text 8"/>
          <p:cNvSpPr/>
          <p:nvPr/>
        </p:nvSpPr>
        <p:spPr>
          <a:xfrm>
            <a:off x="8681919" y="6742424"/>
            <a:ext cx="5641300" cy="1051610"/>
          </a:xfrm>
          <a:prstGeom prst="rect">
            <a:avLst/>
          </a:prstGeom>
          <a:noFill/>
          <a:ln/>
        </p:spPr>
        <p:txBody>
          <a:bodyPr wrap="square" lIns="0" tIns="0" rIns="0" bIns="0" rtlCol="0" anchor="t"/>
          <a:lstStyle/>
          <a:p>
            <a:pPr marL="0" indent="0" algn="l">
              <a:lnSpc>
                <a:spcPct val="150000"/>
              </a:lnSpc>
              <a:buNone/>
            </a:pPr>
            <a:r>
              <a:rPr lang="en-US" sz="1600" b="1" dirty="0">
                <a:solidFill>
                  <a:srgbClr val="876CD4"/>
                </a:solidFill>
                <a:latin typeface="Raleway" pitchFamily="34" charset="0"/>
                <a:ea typeface="Raleway" pitchFamily="34" charset="-122"/>
                <a:cs typeface="Raleway" pitchFamily="34" charset="-120"/>
              </a:rPr>
              <a:t>Post-cleaning:</a:t>
            </a:r>
            <a:r>
              <a:rPr lang="en-US" sz="1600" dirty="0">
                <a:solidFill>
                  <a:srgbClr val="CFCBBF"/>
                </a:solidFill>
                <a:latin typeface="Raleway" pitchFamily="34" charset="0"/>
                <a:ea typeface="Raleway" pitchFamily="34" charset="-122"/>
                <a:cs typeface="Raleway" pitchFamily="34" charset="-120"/>
              </a:rPr>
              <a:t> All detected outliers were successfully handled using a </a:t>
            </a:r>
            <a:r>
              <a:rPr lang="en-US" sz="1600" b="1" dirty="0">
                <a:solidFill>
                  <a:srgbClr val="876CD4"/>
                </a:solidFill>
                <a:latin typeface="Raleway" pitchFamily="34" charset="0"/>
                <a:ea typeface="Raleway" pitchFamily="34" charset="-122"/>
                <a:cs typeface="Raleway" pitchFamily="34" charset="-120"/>
              </a:rPr>
              <a:t>median replacement strategy</a:t>
            </a:r>
            <a:r>
              <a:rPr lang="en-US" sz="1600" dirty="0">
                <a:solidFill>
                  <a:srgbClr val="CFCBBF"/>
                </a:solidFill>
                <a:latin typeface="Raleway" pitchFamily="34" charset="0"/>
                <a:ea typeface="Raleway" pitchFamily="34" charset="-122"/>
                <a:cs typeface="Raleway" pitchFamily="34" charset="-120"/>
              </a:rPr>
              <a:t>, preserving data integrity while mitigating their impact.</a:t>
            </a:r>
            <a:endParaRPr lang="en-US" sz="1600" dirty="0"/>
          </a:p>
        </p:txBody>
      </p:sp>
      <p:sp>
        <p:nvSpPr>
          <p:cNvPr id="12" name="Shape 9"/>
          <p:cNvSpPr/>
          <p:nvPr/>
        </p:nvSpPr>
        <p:spPr>
          <a:xfrm>
            <a:off x="8423195" y="6782152"/>
            <a:ext cx="45719" cy="1160319"/>
          </a:xfrm>
          <a:prstGeom prst="rect">
            <a:avLst/>
          </a:prstGeom>
          <a:solidFill>
            <a:srgbClr val="EEE27D"/>
          </a:solidFill>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691" y="449937"/>
            <a:ext cx="2045494" cy="255627"/>
          </a:xfrm>
          <a:prstGeom prst="rect">
            <a:avLst/>
          </a:prstGeom>
          <a:noFill/>
          <a:ln/>
        </p:spPr>
        <p:txBody>
          <a:bodyPr wrap="none" lIns="0" tIns="0" rIns="0" bIns="0" rtlCol="0" anchor="t"/>
          <a:lstStyle/>
          <a:p>
            <a:pPr marL="0" indent="0" algn="l">
              <a:lnSpc>
                <a:spcPts val="2000"/>
              </a:lnSpc>
              <a:buNone/>
            </a:pPr>
            <a:r>
              <a:rPr lang="en-US" sz="1600" dirty="0">
                <a:solidFill>
                  <a:srgbClr val="F2E782"/>
                </a:solidFill>
                <a:latin typeface="Prata" pitchFamily="34" charset="0"/>
                <a:ea typeface="Prata" pitchFamily="34" charset="-122"/>
                <a:cs typeface="Prata" pitchFamily="34" charset="-120"/>
              </a:rPr>
              <a:t>Audience Profile</a:t>
            </a:r>
            <a:endParaRPr lang="en-US" sz="1600" dirty="0"/>
          </a:p>
        </p:txBody>
      </p:sp>
      <p:sp>
        <p:nvSpPr>
          <p:cNvPr id="3" name="Text 1"/>
          <p:cNvSpPr/>
          <p:nvPr/>
        </p:nvSpPr>
        <p:spPr>
          <a:xfrm>
            <a:off x="572691" y="869156"/>
            <a:ext cx="7934920" cy="705683"/>
          </a:xfrm>
          <a:prstGeom prst="rect">
            <a:avLst/>
          </a:prstGeom>
          <a:noFill/>
          <a:ln/>
        </p:spPr>
        <p:txBody>
          <a:bodyPr wrap="none" lIns="0" tIns="0" rIns="0" bIns="0" rtlCol="0" anchor="t"/>
          <a:lstStyle/>
          <a:p>
            <a:pPr marL="0" indent="0" algn="l">
              <a:lnSpc>
                <a:spcPts val="5550"/>
              </a:lnSpc>
              <a:buNone/>
            </a:pPr>
            <a:r>
              <a:rPr lang="en-US" sz="4400" dirty="0">
                <a:solidFill>
                  <a:srgbClr val="F2E782"/>
                </a:solidFill>
                <a:latin typeface="Prata" pitchFamily="34" charset="0"/>
                <a:ea typeface="Prata" pitchFamily="34" charset="-122"/>
                <a:cs typeface="Prata" pitchFamily="34" charset="-120"/>
              </a:rPr>
              <a:t>Key Customer Demographics</a:t>
            </a:r>
            <a:endParaRPr lang="en-US" sz="4400" dirty="0"/>
          </a:p>
        </p:txBody>
      </p:sp>
      <p:pic>
        <p:nvPicPr>
          <p:cNvPr id="4" name="Image 0" descr="preencoded.png"/>
          <p:cNvPicPr>
            <a:picLocks noChangeAspect="1"/>
          </p:cNvPicPr>
          <p:nvPr/>
        </p:nvPicPr>
        <p:blipFill>
          <a:blip r:embed="rId3"/>
          <a:stretch>
            <a:fillRect/>
          </a:stretch>
        </p:blipFill>
        <p:spPr>
          <a:xfrm>
            <a:off x="4377809" y="1927622"/>
            <a:ext cx="2871907" cy="1963698"/>
          </a:xfrm>
          <a:prstGeom prst="rect">
            <a:avLst/>
          </a:prstGeom>
        </p:spPr>
      </p:pic>
      <p:pic>
        <p:nvPicPr>
          <p:cNvPr id="5" name="Image 1" descr="preencoded.png"/>
          <p:cNvPicPr>
            <a:picLocks noChangeAspect="1"/>
          </p:cNvPicPr>
          <p:nvPr/>
        </p:nvPicPr>
        <p:blipFill>
          <a:blip r:embed="rId4"/>
          <a:stretch>
            <a:fillRect/>
          </a:stretch>
        </p:blipFill>
        <p:spPr>
          <a:xfrm>
            <a:off x="7380565" y="1927622"/>
            <a:ext cx="2871907" cy="1963698"/>
          </a:xfrm>
          <a:prstGeom prst="rect">
            <a:avLst/>
          </a:prstGeom>
        </p:spPr>
      </p:pic>
      <p:sp>
        <p:nvSpPr>
          <p:cNvPr id="6" name="Shape 2"/>
          <p:cNvSpPr/>
          <p:nvPr/>
        </p:nvSpPr>
        <p:spPr>
          <a:xfrm>
            <a:off x="572691" y="4428173"/>
            <a:ext cx="6660713" cy="1472684"/>
          </a:xfrm>
          <a:prstGeom prst="roundRect">
            <a:avLst>
              <a:gd name="adj" fmla="val 7451"/>
            </a:avLst>
          </a:prstGeom>
          <a:solidFill>
            <a:srgbClr val="1B1C1D"/>
          </a:solidFill>
          <a:ln/>
        </p:spPr>
        <p:txBody>
          <a:bodyPr/>
          <a:lstStyle/>
          <a:p>
            <a:endParaRPr lang="en-IN"/>
          </a:p>
        </p:txBody>
      </p:sp>
      <p:pic>
        <p:nvPicPr>
          <p:cNvPr id="7" name="Image 2" descr="preencoded.png"/>
          <p:cNvPicPr>
            <a:picLocks noChangeAspect="1"/>
          </p:cNvPicPr>
          <p:nvPr/>
        </p:nvPicPr>
        <p:blipFill>
          <a:blip r:embed="rId5"/>
          <a:stretch>
            <a:fillRect/>
          </a:stretch>
        </p:blipFill>
        <p:spPr>
          <a:xfrm>
            <a:off x="572691" y="4405313"/>
            <a:ext cx="6660713" cy="91440"/>
          </a:xfrm>
          <a:prstGeom prst="rect">
            <a:avLst/>
          </a:prstGeom>
        </p:spPr>
      </p:pic>
      <p:pic>
        <p:nvPicPr>
          <p:cNvPr id="8" name="Image 3" descr="preencoded.png"/>
          <p:cNvPicPr>
            <a:picLocks noChangeAspect="1"/>
          </p:cNvPicPr>
          <p:nvPr/>
        </p:nvPicPr>
        <p:blipFill>
          <a:blip r:embed="rId6"/>
          <a:stretch>
            <a:fillRect/>
          </a:stretch>
        </p:blipFill>
        <p:spPr>
          <a:xfrm>
            <a:off x="3657540" y="4182785"/>
            <a:ext cx="490895" cy="490895"/>
          </a:xfrm>
          <a:prstGeom prst="rect">
            <a:avLst/>
          </a:prstGeom>
        </p:spPr>
      </p:pic>
      <p:pic>
        <p:nvPicPr>
          <p:cNvPr id="9" name="Image 4" descr="preencoded.png"/>
          <p:cNvPicPr>
            <a:picLocks noChangeAspect="1"/>
          </p:cNvPicPr>
          <p:nvPr/>
        </p:nvPicPr>
        <p:blipFill>
          <a:blip r:embed="rId7"/>
          <a:stretch>
            <a:fillRect/>
          </a:stretch>
        </p:blipFill>
        <p:spPr>
          <a:xfrm>
            <a:off x="3804821" y="4305538"/>
            <a:ext cx="196334" cy="245388"/>
          </a:xfrm>
          <a:prstGeom prst="rect">
            <a:avLst/>
          </a:prstGeom>
        </p:spPr>
      </p:pic>
      <p:sp>
        <p:nvSpPr>
          <p:cNvPr id="10" name="Text 3"/>
          <p:cNvSpPr/>
          <p:nvPr/>
        </p:nvSpPr>
        <p:spPr>
          <a:xfrm>
            <a:off x="759143" y="4837271"/>
            <a:ext cx="2045494" cy="255627"/>
          </a:xfrm>
          <a:prstGeom prst="rect">
            <a:avLst/>
          </a:prstGeom>
          <a:noFill/>
          <a:ln/>
        </p:spPr>
        <p:txBody>
          <a:bodyPr wrap="none" lIns="0" tIns="0" rIns="0" bIns="0" rtlCol="0" anchor="t"/>
          <a:lstStyle/>
          <a:p>
            <a:pPr marL="0" indent="0" algn="l">
              <a:lnSpc>
                <a:spcPts val="2000"/>
              </a:lnSpc>
              <a:buNone/>
            </a:pPr>
            <a:r>
              <a:rPr lang="en-US" sz="1600" dirty="0">
                <a:solidFill>
                  <a:srgbClr val="CFCBBF"/>
                </a:solidFill>
                <a:latin typeface="Prata" pitchFamily="34" charset="0"/>
                <a:ea typeface="Prata" pitchFamily="34" charset="-122"/>
                <a:cs typeface="Prata" pitchFamily="34" charset="-120"/>
              </a:rPr>
              <a:t>Marital Status</a:t>
            </a:r>
            <a:endParaRPr lang="en-US" sz="1600" dirty="0"/>
          </a:p>
        </p:txBody>
      </p:sp>
      <p:sp>
        <p:nvSpPr>
          <p:cNvPr id="11" name="Text 4"/>
          <p:cNvSpPr/>
          <p:nvPr/>
        </p:nvSpPr>
        <p:spPr>
          <a:xfrm>
            <a:off x="759143" y="5191006"/>
            <a:ext cx="6287810" cy="523399"/>
          </a:xfrm>
          <a:prstGeom prst="rect">
            <a:avLst/>
          </a:prstGeom>
          <a:noFill/>
          <a:ln/>
        </p:spPr>
        <p:txBody>
          <a:bodyPr wrap="square" lIns="0" tIns="0" rIns="0" bIns="0" rtlCol="0" anchor="t"/>
          <a:lstStyle/>
          <a:p>
            <a:pPr marL="0" indent="0" algn="l">
              <a:lnSpc>
                <a:spcPts val="2050"/>
              </a:lnSpc>
              <a:buNone/>
            </a:pPr>
            <a:r>
              <a:rPr lang="en-US" sz="1400" b="1" dirty="0">
                <a:solidFill>
                  <a:srgbClr val="FF90A5"/>
                </a:solidFill>
                <a:latin typeface="Raleway" pitchFamily="34" charset="0"/>
                <a:ea typeface="Raleway" pitchFamily="34" charset="-122"/>
                <a:cs typeface="Raleway" pitchFamily="34" charset="-120"/>
              </a:rPr>
              <a:t>Married customers</a:t>
            </a:r>
            <a:r>
              <a:rPr lang="en-US" sz="1400" dirty="0">
                <a:solidFill>
                  <a:srgbClr val="CFCBBF"/>
                </a:solidFill>
                <a:latin typeface="Raleway" pitchFamily="34" charset="0"/>
                <a:ea typeface="Raleway" pitchFamily="34" charset="-122"/>
                <a:cs typeface="Raleway" pitchFamily="34" charset="-120"/>
              </a:rPr>
              <a:t> represent the largest segment, suggesting a key demographic for targeted campaigns.</a:t>
            </a:r>
            <a:endParaRPr lang="en-US" sz="1400" dirty="0"/>
          </a:p>
        </p:txBody>
      </p:sp>
      <p:sp>
        <p:nvSpPr>
          <p:cNvPr id="12" name="Shape 5"/>
          <p:cNvSpPr/>
          <p:nvPr/>
        </p:nvSpPr>
        <p:spPr>
          <a:xfrm>
            <a:off x="7396996" y="4428173"/>
            <a:ext cx="6660713" cy="1472684"/>
          </a:xfrm>
          <a:prstGeom prst="roundRect">
            <a:avLst>
              <a:gd name="adj" fmla="val 7451"/>
            </a:avLst>
          </a:prstGeom>
          <a:solidFill>
            <a:srgbClr val="1B1C1D"/>
          </a:solidFill>
          <a:ln/>
        </p:spPr>
        <p:txBody>
          <a:bodyPr/>
          <a:lstStyle/>
          <a:p>
            <a:endParaRPr lang="en-IN"/>
          </a:p>
        </p:txBody>
      </p:sp>
      <p:pic>
        <p:nvPicPr>
          <p:cNvPr id="13" name="Image 5" descr="preencoded.png"/>
          <p:cNvPicPr>
            <a:picLocks noChangeAspect="1"/>
          </p:cNvPicPr>
          <p:nvPr/>
        </p:nvPicPr>
        <p:blipFill>
          <a:blip r:embed="rId5"/>
          <a:stretch>
            <a:fillRect/>
          </a:stretch>
        </p:blipFill>
        <p:spPr>
          <a:xfrm>
            <a:off x="7396996" y="4405313"/>
            <a:ext cx="6660713" cy="91440"/>
          </a:xfrm>
          <a:prstGeom prst="rect">
            <a:avLst/>
          </a:prstGeom>
        </p:spPr>
      </p:pic>
      <p:pic>
        <p:nvPicPr>
          <p:cNvPr id="14" name="Image 6" descr="preencoded.png"/>
          <p:cNvPicPr>
            <a:picLocks noChangeAspect="1"/>
          </p:cNvPicPr>
          <p:nvPr/>
        </p:nvPicPr>
        <p:blipFill>
          <a:blip r:embed="rId6"/>
          <a:stretch>
            <a:fillRect/>
          </a:stretch>
        </p:blipFill>
        <p:spPr>
          <a:xfrm>
            <a:off x="10481846" y="4182785"/>
            <a:ext cx="490895" cy="490895"/>
          </a:xfrm>
          <a:prstGeom prst="rect">
            <a:avLst/>
          </a:prstGeom>
        </p:spPr>
      </p:pic>
      <p:pic>
        <p:nvPicPr>
          <p:cNvPr id="15" name="Image 7" descr="preencoded.png"/>
          <p:cNvPicPr>
            <a:picLocks noChangeAspect="1"/>
          </p:cNvPicPr>
          <p:nvPr/>
        </p:nvPicPr>
        <p:blipFill>
          <a:blip r:embed="rId8"/>
          <a:stretch>
            <a:fillRect/>
          </a:stretch>
        </p:blipFill>
        <p:spPr>
          <a:xfrm>
            <a:off x="10629126" y="4305538"/>
            <a:ext cx="196334" cy="245388"/>
          </a:xfrm>
          <a:prstGeom prst="rect">
            <a:avLst/>
          </a:prstGeom>
        </p:spPr>
      </p:pic>
      <p:sp>
        <p:nvSpPr>
          <p:cNvPr id="16" name="Text 6"/>
          <p:cNvSpPr/>
          <p:nvPr/>
        </p:nvSpPr>
        <p:spPr>
          <a:xfrm>
            <a:off x="7583448" y="4837271"/>
            <a:ext cx="2045494" cy="255627"/>
          </a:xfrm>
          <a:prstGeom prst="rect">
            <a:avLst/>
          </a:prstGeom>
          <a:noFill/>
          <a:ln/>
        </p:spPr>
        <p:txBody>
          <a:bodyPr wrap="none" lIns="0" tIns="0" rIns="0" bIns="0" rtlCol="0" anchor="t"/>
          <a:lstStyle/>
          <a:p>
            <a:pPr marL="0" indent="0" algn="l">
              <a:lnSpc>
                <a:spcPts val="2000"/>
              </a:lnSpc>
              <a:buNone/>
            </a:pPr>
            <a:r>
              <a:rPr lang="en-US" sz="1600" dirty="0">
                <a:solidFill>
                  <a:srgbClr val="CFCBBF"/>
                </a:solidFill>
                <a:latin typeface="Prata" pitchFamily="34" charset="0"/>
                <a:ea typeface="Prata" pitchFamily="34" charset="-122"/>
                <a:cs typeface="Prata" pitchFamily="34" charset="-120"/>
              </a:rPr>
              <a:t>Education Levels</a:t>
            </a:r>
            <a:endParaRPr lang="en-US" sz="1600" dirty="0"/>
          </a:p>
        </p:txBody>
      </p:sp>
      <p:sp>
        <p:nvSpPr>
          <p:cNvPr id="17" name="Text 7"/>
          <p:cNvSpPr/>
          <p:nvPr/>
        </p:nvSpPr>
        <p:spPr>
          <a:xfrm>
            <a:off x="7583448" y="5191006"/>
            <a:ext cx="6287810" cy="523399"/>
          </a:xfrm>
          <a:prstGeom prst="rect">
            <a:avLst/>
          </a:prstGeom>
          <a:noFill/>
          <a:ln/>
        </p:spPr>
        <p:txBody>
          <a:bodyPr wrap="square" lIns="0" tIns="0" rIns="0" bIns="0" rtlCol="0" anchor="t"/>
          <a:lstStyle/>
          <a:p>
            <a:pPr marL="0" indent="0" algn="l">
              <a:lnSpc>
                <a:spcPts val="2050"/>
              </a:lnSpc>
              <a:buNone/>
            </a:pPr>
            <a:r>
              <a:rPr lang="en-US" sz="1400" b="1" dirty="0">
                <a:solidFill>
                  <a:srgbClr val="FF90A5"/>
                </a:solidFill>
                <a:latin typeface="Raleway" pitchFamily="34" charset="0"/>
                <a:ea typeface="Raleway" pitchFamily="34" charset="-122"/>
                <a:cs typeface="Raleway" pitchFamily="34" charset="-120"/>
              </a:rPr>
              <a:t>University degree holders</a:t>
            </a:r>
            <a:r>
              <a:rPr lang="en-US" sz="1400" dirty="0">
                <a:solidFill>
                  <a:srgbClr val="CFCBBF"/>
                </a:solidFill>
                <a:latin typeface="Raleway" pitchFamily="34" charset="0"/>
                <a:ea typeface="Raleway" pitchFamily="34" charset="-122"/>
                <a:cs typeface="Raleway" pitchFamily="34" charset="-120"/>
              </a:rPr>
              <a:t> are prominently represented, indicating an opportunity for more nuanced communication.</a:t>
            </a:r>
            <a:endParaRPr lang="en-US" sz="1400" dirty="0"/>
          </a:p>
        </p:txBody>
      </p:sp>
      <p:sp>
        <p:nvSpPr>
          <p:cNvPr id="18" name="Shape 8"/>
          <p:cNvSpPr/>
          <p:nvPr/>
        </p:nvSpPr>
        <p:spPr>
          <a:xfrm>
            <a:off x="572691" y="6309836"/>
            <a:ext cx="6660713" cy="1472684"/>
          </a:xfrm>
          <a:prstGeom prst="roundRect">
            <a:avLst>
              <a:gd name="adj" fmla="val 7451"/>
            </a:avLst>
          </a:prstGeom>
          <a:solidFill>
            <a:srgbClr val="1B1C1D"/>
          </a:solidFill>
          <a:ln/>
        </p:spPr>
        <p:txBody>
          <a:bodyPr/>
          <a:lstStyle/>
          <a:p>
            <a:endParaRPr lang="en-IN"/>
          </a:p>
        </p:txBody>
      </p:sp>
      <p:pic>
        <p:nvPicPr>
          <p:cNvPr id="19" name="Image 8" descr="preencoded.png"/>
          <p:cNvPicPr>
            <a:picLocks noChangeAspect="1"/>
          </p:cNvPicPr>
          <p:nvPr/>
        </p:nvPicPr>
        <p:blipFill>
          <a:blip r:embed="rId5"/>
          <a:stretch>
            <a:fillRect/>
          </a:stretch>
        </p:blipFill>
        <p:spPr>
          <a:xfrm>
            <a:off x="572691" y="6286976"/>
            <a:ext cx="6660713" cy="91440"/>
          </a:xfrm>
          <a:prstGeom prst="rect">
            <a:avLst/>
          </a:prstGeom>
        </p:spPr>
      </p:pic>
      <p:pic>
        <p:nvPicPr>
          <p:cNvPr id="20" name="Image 9" descr="preencoded.png"/>
          <p:cNvPicPr>
            <a:picLocks noChangeAspect="1"/>
          </p:cNvPicPr>
          <p:nvPr/>
        </p:nvPicPr>
        <p:blipFill>
          <a:blip r:embed="rId6"/>
          <a:stretch>
            <a:fillRect/>
          </a:stretch>
        </p:blipFill>
        <p:spPr>
          <a:xfrm>
            <a:off x="3657540" y="6064448"/>
            <a:ext cx="490895" cy="490895"/>
          </a:xfrm>
          <a:prstGeom prst="rect">
            <a:avLst/>
          </a:prstGeom>
        </p:spPr>
      </p:pic>
      <p:pic>
        <p:nvPicPr>
          <p:cNvPr id="21" name="Image 10" descr="preencoded.png"/>
          <p:cNvPicPr>
            <a:picLocks noChangeAspect="1"/>
          </p:cNvPicPr>
          <p:nvPr/>
        </p:nvPicPr>
        <p:blipFill>
          <a:blip r:embed="rId9"/>
          <a:stretch>
            <a:fillRect/>
          </a:stretch>
        </p:blipFill>
        <p:spPr>
          <a:xfrm>
            <a:off x="3804821" y="6187202"/>
            <a:ext cx="196334" cy="245388"/>
          </a:xfrm>
          <a:prstGeom prst="rect">
            <a:avLst/>
          </a:prstGeom>
        </p:spPr>
      </p:pic>
      <p:sp>
        <p:nvSpPr>
          <p:cNvPr id="22" name="Text 9"/>
          <p:cNvSpPr/>
          <p:nvPr/>
        </p:nvSpPr>
        <p:spPr>
          <a:xfrm>
            <a:off x="759143" y="6718935"/>
            <a:ext cx="2045494" cy="255627"/>
          </a:xfrm>
          <a:prstGeom prst="rect">
            <a:avLst/>
          </a:prstGeom>
          <a:noFill/>
          <a:ln/>
        </p:spPr>
        <p:txBody>
          <a:bodyPr wrap="none" lIns="0" tIns="0" rIns="0" bIns="0" rtlCol="0" anchor="t"/>
          <a:lstStyle/>
          <a:p>
            <a:pPr marL="0" indent="0" algn="l">
              <a:lnSpc>
                <a:spcPts val="2000"/>
              </a:lnSpc>
              <a:buNone/>
            </a:pPr>
            <a:r>
              <a:rPr lang="en-US" sz="1600" dirty="0">
                <a:solidFill>
                  <a:srgbClr val="CFCBBF"/>
                </a:solidFill>
                <a:latin typeface="Prata" pitchFamily="34" charset="0"/>
                <a:ea typeface="Prata" pitchFamily="34" charset="-122"/>
                <a:cs typeface="Prata" pitchFamily="34" charset="-120"/>
              </a:rPr>
              <a:t>Common Job Types</a:t>
            </a:r>
            <a:endParaRPr lang="en-US" sz="1600" dirty="0"/>
          </a:p>
        </p:txBody>
      </p:sp>
      <p:sp>
        <p:nvSpPr>
          <p:cNvPr id="23" name="Text 10"/>
          <p:cNvSpPr/>
          <p:nvPr/>
        </p:nvSpPr>
        <p:spPr>
          <a:xfrm>
            <a:off x="759143" y="7072670"/>
            <a:ext cx="6287810" cy="523399"/>
          </a:xfrm>
          <a:prstGeom prst="rect">
            <a:avLst/>
          </a:prstGeom>
          <a:noFill/>
          <a:ln/>
        </p:spPr>
        <p:txBody>
          <a:bodyPr wrap="square" lIns="0" tIns="0" rIns="0" bIns="0" rtlCol="0" anchor="t"/>
          <a:lstStyle/>
          <a:p>
            <a:pPr marL="0" indent="0" algn="l">
              <a:lnSpc>
                <a:spcPts val="2050"/>
              </a:lnSpc>
              <a:buNone/>
            </a:pPr>
            <a:r>
              <a:rPr lang="en-US" sz="1400" b="1" dirty="0">
                <a:solidFill>
                  <a:srgbClr val="FF90A5"/>
                </a:solidFill>
                <a:latin typeface="Raleway" pitchFamily="34" charset="0"/>
                <a:ea typeface="Raleway" pitchFamily="34" charset="-122"/>
                <a:cs typeface="Raleway" pitchFamily="34" charset="-120"/>
              </a:rPr>
              <a:t>Administrative roles</a:t>
            </a:r>
            <a:r>
              <a:rPr lang="en-US" sz="1400" dirty="0">
                <a:solidFill>
                  <a:srgbClr val="CFCBBF"/>
                </a:solidFill>
                <a:latin typeface="Raleway" pitchFamily="34" charset="0"/>
                <a:ea typeface="Raleway" pitchFamily="34" charset="-122"/>
                <a:cs typeface="Raleway" pitchFamily="34" charset="-120"/>
              </a:rPr>
              <a:t> and </a:t>
            </a:r>
            <a:r>
              <a:rPr lang="en-US" sz="1400" b="1" dirty="0">
                <a:solidFill>
                  <a:srgbClr val="FF90A5"/>
                </a:solidFill>
                <a:latin typeface="Raleway" pitchFamily="34" charset="0"/>
                <a:ea typeface="Raleway" pitchFamily="34" charset="-122"/>
                <a:cs typeface="Raleway" pitchFamily="34" charset="-120"/>
              </a:rPr>
              <a:t>blue-collar workers</a:t>
            </a:r>
            <a:r>
              <a:rPr lang="en-US" sz="1400" dirty="0">
                <a:solidFill>
                  <a:srgbClr val="CFCBBF"/>
                </a:solidFill>
                <a:latin typeface="Raleway" pitchFamily="34" charset="0"/>
                <a:ea typeface="Raleway" pitchFamily="34" charset="-122"/>
                <a:cs typeface="Raleway" pitchFamily="34" charset="-120"/>
              </a:rPr>
              <a:t> are common, providing insights for messaging and channel selection.</a:t>
            </a:r>
            <a:endParaRPr lang="en-US" sz="1400" dirty="0"/>
          </a:p>
        </p:txBody>
      </p:sp>
      <p:sp>
        <p:nvSpPr>
          <p:cNvPr id="24" name="Shape 11"/>
          <p:cNvSpPr/>
          <p:nvPr/>
        </p:nvSpPr>
        <p:spPr>
          <a:xfrm>
            <a:off x="7396996" y="6309836"/>
            <a:ext cx="6660713" cy="1472684"/>
          </a:xfrm>
          <a:prstGeom prst="roundRect">
            <a:avLst>
              <a:gd name="adj" fmla="val 7451"/>
            </a:avLst>
          </a:prstGeom>
          <a:solidFill>
            <a:srgbClr val="1B1C1D"/>
          </a:solidFill>
          <a:ln/>
        </p:spPr>
        <p:txBody>
          <a:bodyPr/>
          <a:lstStyle/>
          <a:p>
            <a:endParaRPr lang="en-IN"/>
          </a:p>
        </p:txBody>
      </p:sp>
      <p:pic>
        <p:nvPicPr>
          <p:cNvPr id="25" name="Image 11" descr="preencoded.png"/>
          <p:cNvPicPr>
            <a:picLocks noChangeAspect="1"/>
          </p:cNvPicPr>
          <p:nvPr/>
        </p:nvPicPr>
        <p:blipFill>
          <a:blip r:embed="rId5"/>
          <a:stretch>
            <a:fillRect/>
          </a:stretch>
        </p:blipFill>
        <p:spPr>
          <a:xfrm>
            <a:off x="7396996" y="6286976"/>
            <a:ext cx="6660713" cy="91440"/>
          </a:xfrm>
          <a:prstGeom prst="rect">
            <a:avLst/>
          </a:prstGeom>
        </p:spPr>
      </p:pic>
      <p:pic>
        <p:nvPicPr>
          <p:cNvPr id="26" name="Image 12" descr="preencoded.png"/>
          <p:cNvPicPr>
            <a:picLocks noChangeAspect="1"/>
          </p:cNvPicPr>
          <p:nvPr/>
        </p:nvPicPr>
        <p:blipFill>
          <a:blip r:embed="rId6"/>
          <a:stretch>
            <a:fillRect/>
          </a:stretch>
        </p:blipFill>
        <p:spPr>
          <a:xfrm>
            <a:off x="10481846" y="6064448"/>
            <a:ext cx="490895" cy="490895"/>
          </a:xfrm>
          <a:prstGeom prst="rect">
            <a:avLst/>
          </a:prstGeom>
        </p:spPr>
      </p:pic>
      <p:pic>
        <p:nvPicPr>
          <p:cNvPr id="27" name="Image 13" descr="preencoded.png"/>
          <p:cNvPicPr>
            <a:picLocks noChangeAspect="1"/>
          </p:cNvPicPr>
          <p:nvPr/>
        </p:nvPicPr>
        <p:blipFill>
          <a:blip r:embed="rId10"/>
          <a:stretch>
            <a:fillRect/>
          </a:stretch>
        </p:blipFill>
        <p:spPr>
          <a:xfrm>
            <a:off x="10629126" y="6187202"/>
            <a:ext cx="196334" cy="245388"/>
          </a:xfrm>
          <a:prstGeom prst="rect">
            <a:avLst/>
          </a:prstGeom>
        </p:spPr>
      </p:pic>
      <p:sp>
        <p:nvSpPr>
          <p:cNvPr id="28" name="Text 12"/>
          <p:cNvSpPr/>
          <p:nvPr/>
        </p:nvSpPr>
        <p:spPr>
          <a:xfrm>
            <a:off x="7583448" y="6718935"/>
            <a:ext cx="2729984" cy="255627"/>
          </a:xfrm>
          <a:prstGeom prst="rect">
            <a:avLst/>
          </a:prstGeom>
          <a:noFill/>
          <a:ln/>
        </p:spPr>
        <p:txBody>
          <a:bodyPr wrap="none" lIns="0" tIns="0" rIns="0" bIns="0" rtlCol="0" anchor="t"/>
          <a:lstStyle/>
          <a:p>
            <a:pPr marL="0" indent="0" algn="l">
              <a:lnSpc>
                <a:spcPts val="2000"/>
              </a:lnSpc>
              <a:buNone/>
            </a:pPr>
            <a:r>
              <a:rPr lang="en-US" sz="1600" dirty="0">
                <a:solidFill>
                  <a:srgbClr val="CFCBBF"/>
                </a:solidFill>
                <a:latin typeface="Prata" pitchFamily="34" charset="0"/>
                <a:ea typeface="Prata" pitchFamily="34" charset="-122"/>
                <a:cs typeface="Prata" pitchFamily="34" charset="-120"/>
              </a:rPr>
              <a:t>Contact Method Preference</a:t>
            </a:r>
            <a:endParaRPr lang="en-US" sz="1600" dirty="0"/>
          </a:p>
        </p:txBody>
      </p:sp>
      <p:sp>
        <p:nvSpPr>
          <p:cNvPr id="29" name="Text 13"/>
          <p:cNvSpPr/>
          <p:nvPr/>
        </p:nvSpPr>
        <p:spPr>
          <a:xfrm>
            <a:off x="7583448" y="7072670"/>
            <a:ext cx="6287810" cy="523399"/>
          </a:xfrm>
          <a:prstGeom prst="rect">
            <a:avLst/>
          </a:prstGeom>
          <a:noFill/>
          <a:ln/>
        </p:spPr>
        <p:txBody>
          <a:bodyPr wrap="square" lIns="0" tIns="0" rIns="0" bIns="0" rtlCol="0" anchor="t"/>
          <a:lstStyle/>
          <a:p>
            <a:pPr marL="0" indent="0" algn="l">
              <a:lnSpc>
                <a:spcPts val="2050"/>
              </a:lnSpc>
              <a:buNone/>
            </a:pPr>
            <a:r>
              <a:rPr lang="en-US" sz="1400" b="1" dirty="0">
                <a:solidFill>
                  <a:srgbClr val="FF90A5"/>
                </a:solidFill>
                <a:latin typeface="Raleway" pitchFamily="34" charset="0"/>
                <a:ea typeface="Raleway" pitchFamily="34" charset="-122"/>
                <a:cs typeface="Raleway" pitchFamily="34" charset="-120"/>
              </a:rPr>
              <a:t>Cellular contact</a:t>
            </a:r>
            <a:r>
              <a:rPr lang="en-US" sz="1400" dirty="0">
                <a:solidFill>
                  <a:srgbClr val="CFCBBF"/>
                </a:solidFill>
                <a:latin typeface="Raleway" pitchFamily="34" charset="0"/>
                <a:ea typeface="Raleway" pitchFamily="34" charset="-122"/>
                <a:cs typeface="Raleway" pitchFamily="34" charset="-120"/>
              </a:rPr>
              <a:t> appears more prevalent than traditional telephone, informing optimal outreach channels.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852" y="567571"/>
            <a:ext cx="2959775" cy="321231"/>
          </a:xfrm>
          <a:prstGeom prst="rect">
            <a:avLst/>
          </a:prstGeom>
          <a:noFill/>
          <a:ln/>
        </p:spPr>
        <p:txBody>
          <a:bodyPr wrap="none" lIns="0" tIns="0" rIns="0" bIns="0" rtlCol="0" anchor="t"/>
          <a:lstStyle/>
          <a:p>
            <a:pPr marL="0" indent="0" algn="l">
              <a:lnSpc>
                <a:spcPts val="2500"/>
              </a:lnSpc>
              <a:buNone/>
            </a:pPr>
            <a:r>
              <a:rPr lang="en-US" sz="2000" dirty="0">
                <a:solidFill>
                  <a:srgbClr val="F2E782"/>
                </a:solidFill>
                <a:latin typeface="Prata" pitchFamily="34" charset="0"/>
                <a:ea typeface="Prata" pitchFamily="34" charset="-122"/>
                <a:cs typeface="Prata" pitchFamily="34" charset="-120"/>
              </a:rPr>
              <a:t>Campaign Effectiveness</a:t>
            </a:r>
            <a:endParaRPr lang="en-US" sz="2000" dirty="0"/>
          </a:p>
        </p:txBody>
      </p:sp>
      <p:sp>
        <p:nvSpPr>
          <p:cNvPr id="3" name="Text 1"/>
          <p:cNvSpPr/>
          <p:nvPr/>
        </p:nvSpPr>
        <p:spPr>
          <a:xfrm>
            <a:off x="719852" y="1094423"/>
            <a:ext cx="10171390" cy="887016"/>
          </a:xfrm>
          <a:prstGeom prst="rect">
            <a:avLst/>
          </a:prstGeom>
          <a:noFill/>
          <a:ln/>
        </p:spPr>
        <p:txBody>
          <a:bodyPr wrap="none" lIns="0" tIns="0" rIns="0" bIns="0" rtlCol="0" anchor="t"/>
          <a:lstStyle/>
          <a:p>
            <a:pPr marL="0" indent="0" algn="l">
              <a:lnSpc>
                <a:spcPts val="6950"/>
              </a:lnSpc>
              <a:buNone/>
            </a:pPr>
            <a:r>
              <a:rPr lang="en-US" sz="5550" dirty="0">
                <a:solidFill>
                  <a:srgbClr val="F2E782"/>
                </a:solidFill>
                <a:latin typeface="Prata" pitchFamily="34" charset="0"/>
                <a:ea typeface="Prata" pitchFamily="34" charset="-122"/>
                <a:cs typeface="Prata" pitchFamily="34" charset="-120"/>
              </a:rPr>
              <a:t>Marketing Campaign Patterns</a:t>
            </a:r>
            <a:endParaRPr lang="en-US" sz="5550" dirty="0"/>
          </a:p>
        </p:txBody>
      </p:sp>
      <p:sp>
        <p:nvSpPr>
          <p:cNvPr id="4" name="Shape 2"/>
          <p:cNvSpPr/>
          <p:nvPr/>
        </p:nvSpPr>
        <p:spPr>
          <a:xfrm>
            <a:off x="719852" y="2521268"/>
            <a:ext cx="6344483" cy="1729740"/>
          </a:xfrm>
          <a:prstGeom prst="roundRect">
            <a:avLst>
              <a:gd name="adj" fmla="val 1784"/>
            </a:avLst>
          </a:prstGeom>
          <a:solidFill>
            <a:srgbClr val="022349"/>
          </a:solidFill>
          <a:ln/>
        </p:spPr>
        <p:txBody>
          <a:bodyPr/>
          <a:lstStyle/>
          <a:p>
            <a:endParaRPr lang="en-IN"/>
          </a:p>
        </p:txBody>
      </p:sp>
      <p:pic>
        <p:nvPicPr>
          <p:cNvPr id="5" name="Image 0" descr="preencoded.png"/>
          <p:cNvPicPr>
            <a:picLocks noChangeAspect="1"/>
          </p:cNvPicPr>
          <p:nvPr/>
        </p:nvPicPr>
        <p:blipFill>
          <a:blip r:embed="rId3"/>
          <a:stretch>
            <a:fillRect/>
          </a:stretch>
        </p:blipFill>
        <p:spPr>
          <a:xfrm>
            <a:off x="925473" y="2797016"/>
            <a:ext cx="321350" cy="257056"/>
          </a:xfrm>
          <a:prstGeom prst="rect">
            <a:avLst/>
          </a:prstGeom>
        </p:spPr>
      </p:pic>
      <p:sp>
        <p:nvSpPr>
          <p:cNvPr id="6" name="Text 3"/>
          <p:cNvSpPr/>
          <p:nvPr/>
        </p:nvSpPr>
        <p:spPr>
          <a:xfrm>
            <a:off x="1452443" y="2778204"/>
            <a:ext cx="2571036" cy="32123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Prata" pitchFamily="34" charset="0"/>
                <a:ea typeface="Prata" pitchFamily="34" charset="-122"/>
                <a:cs typeface="Prata" pitchFamily="34" charset="-120"/>
              </a:rPr>
              <a:t>Seasonal Trends</a:t>
            </a:r>
            <a:endParaRPr lang="en-US" sz="2000" dirty="0"/>
          </a:p>
        </p:txBody>
      </p:sp>
      <p:sp>
        <p:nvSpPr>
          <p:cNvPr id="7" name="Text 4"/>
          <p:cNvSpPr/>
          <p:nvPr/>
        </p:nvSpPr>
        <p:spPr>
          <a:xfrm>
            <a:off x="1452443" y="3305056"/>
            <a:ext cx="5406271" cy="658178"/>
          </a:xfrm>
          <a:prstGeom prst="rect">
            <a:avLst/>
          </a:prstGeom>
          <a:noFill/>
          <a:ln/>
        </p:spPr>
        <p:txBody>
          <a:bodyPr wrap="square" lIns="0" tIns="0" rIns="0" bIns="0" rtlCol="0" anchor="t"/>
          <a:lstStyle/>
          <a:p>
            <a:pPr marL="0" indent="0" algn="l">
              <a:lnSpc>
                <a:spcPts val="2550"/>
              </a:lnSpc>
              <a:buNone/>
            </a:pPr>
            <a:r>
              <a:rPr lang="en-US" sz="1600" b="1" dirty="0">
                <a:solidFill>
                  <a:srgbClr val="FFB071"/>
                </a:solidFill>
                <a:latin typeface="Raleway" pitchFamily="34" charset="0"/>
                <a:ea typeface="Raleway" pitchFamily="34" charset="-122"/>
                <a:cs typeface="Raleway" pitchFamily="34" charset="-120"/>
              </a:rPr>
              <a:t>May</a:t>
            </a:r>
            <a:r>
              <a:rPr lang="en-US" sz="1600" dirty="0">
                <a:solidFill>
                  <a:srgbClr val="FFFFFF"/>
                </a:solidFill>
                <a:latin typeface="Raleway" pitchFamily="34" charset="0"/>
                <a:ea typeface="Raleway" pitchFamily="34" charset="-122"/>
                <a:cs typeface="Raleway" pitchFamily="34" charset="-120"/>
              </a:rPr>
              <a:t> consistently shows the highest campaign activity, aligning with potential seasonal purchasing behaviors.</a:t>
            </a:r>
            <a:endParaRPr lang="en-US" sz="1600" dirty="0"/>
          </a:p>
        </p:txBody>
      </p:sp>
      <p:sp>
        <p:nvSpPr>
          <p:cNvPr id="8" name="Shape 5"/>
          <p:cNvSpPr/>
          <p:nvPr/>
        </p:nvSpPr>
        <p:spPr>
          <a:xfrm>
            <a:off x="719852" y="4482346"/>
            <a:ext cx="6344483" cy="1729740"/>
          </a:xfrm>
          <a:prstGeom prst="roundRect">
            <a:avLst>
              <a:gd name="adj" fmla="val 1784"/>
            </a:avLst>
          </a:prstGeom>
          <a:solidFill>
            <a:srgbClr val="022349"/>
          </a:solidFill>
          <a:ln/>
        </p:spPr>
        <p:txBody>
          <a:bodyPr/>
          <a:lstStyle/>
          <a:p>
            <a:endParaRPr lang="en-IN"/>
          </a:p>
        </p:txBody>
      </p:sp>
      <p:pic>
        <p:nvPicPr>
          <p:cNvPr id="9" name="Image 1" descr="preencoded.png"/>
          <p:cNvPicPr>
            <a:picLocks noChangeAspect="1"/>
          </p:cNvPicPr>
          <p:nvPr/>
        </p:nvPicPr>
        <p:blipFill>
          <a:blip r:embed="rId3"/>
          <a:stretch>
            <a:fillRect/>
          </a:stretch>
        </p:blipFill>
        <p:spPr>
          <a:xfrm>
            <a:off x="925473" y="4758095"/>
            <a:ext cx="321350" cy="257056"/>
          </a:xfrm>
          <a:prstGeom prst="rect">
            <a:avLst/>
          </a:prstGeom>
        </p:spPr>
      </p:pic>
      <p:sp>
        <p:nvSpPr>
          <p:cNvPr id="10" name="Text 6"/>
          <p:cNvSpPr/>
          <p:nvPr/>
        </p:nvSpPr>
        <p:spPr>
          <a:xfrm>
            <a:off x="1452443" y="4739283"/>
            <a:ext cx="2571036" cy="32123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Prata" pitchFamily="34" charset="0"/>
                <a:ea typeface="Prata" pitchFamily="34" charset="-122"/>
                <a:cs typeface="Prata" pitchFamily="34" charset="-120"/>
              </a:rPr>
              <a:t>Weekly Patterns</a:t>
            </a:r>
            <a:endParaRPr lang="en-US" sz="2000" dirty="0"/>
          </a:p>
        </p:txBody>
      </p:sp>
      <p:sp>
        <p:nvSpPr>
          <p:cNvPr id="11" name="Text 7"/>
          <p:cNvSpPr/>
          <p:nvPr/>
        </p:nvSpPr>
        <p:spPr>
          <a:xfrm>
            <a:off x="1452443" y="5266134"/>
            <a:ext cx="5406271" cy="658178"/>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Raleway" pitchFamily="34" charset="0"/>
                <a:ea typeface="Raleway" pitchFamily="34" charset="-122"/>
                <a:cs typeface="Raleway" pitchFamily="34" charset="-120"/>
              </a:rPr>
              <a:t>Specific days of the week exhibit </a:t>
            </a:r>
            <a:r>
              <a:rPr lang="en-US" sz="1600" b="1" dirty="0">
                <a:solidFill>
                  <a:srgbClr val="FFB071"/>
                </a:solidFill>
                <a:latin typeface="Raleway" pitchFamily="34" charset="0"/>
                <a:ea typeface="Raleway" pitchFamily="34" charset="-122"/>
                <a:cs typeface="Raleway" pitchFamily="34" charset="-120"/>
              </a:rPr>
              <a:t>higher contact rates</a:t>
            </a:r>
            <a:r>
              <a:rPr lang="en-US" sz="1600" dirty="0">
                <a:solidFill>
                  <a:srgbClr val="FFFFFF"/>
                </a:solidFill>
                <a:latin typeface="Raleway" pitchFamily="34" charset="0"/>
                <a:ea typeface="Raleway" pitchFamily="34" charset="-122"/>
                <a:cs typeface="Raleway" pitchFamily="34" charset="-120"/>
              </a:rPr>
              <a:t>, allowing for optimized scheduling.</a:t>
            </a:r>
            <a:endParaRPr lang="en-US" sz="1600" dirty="0"/>
          </a:p>
        </p:txBody>
      </p:sp>
      <p:sp>
        <p:nvSpPr>
          <p:cNvPr id="12" name="Shape 8"/>
          <p:cNvSpPr/>
          <p:nvPr/>
        </p:nvSpPr>
        <p:spPr>
          <a:xfrm>
            <a:off x="7573685" y="2521268"/>
            <a:ext cx="6344483" cy="2058829"/>
          </a:xfrm>
          <a:prstGeom prst="roundRect">
            <a:avLst>
              <a:gd name="adj" fmla="val 1499"/>
            </a:avLst>
          </a:prstGeom>
          <a:solidFill>
            <a:srgbClr val="022349"/>
          </a:solidFill>
          <a:ln/>
        </p:spPr>
        <p:txBody>
          <a:bodyPr/>
          <a:lstStyle/>
          <a:p>
            <a:endParaRPr lang="en-IN"/>
          </a:p>
        </p:txBody>
      </p:sp>
      <p:pic>
        <p:nvPicPr>
          <p:cNvPr id="13" name="Image 2" descr="preencoded.png"/>
          <p:cNvPicPr>
            <a:picLocks noChangeAspect="1"/>
          </p:cNvPicPr>
          <p:nvPr/>
        </p:nvPicPr>
        <p:blipFill>
          <a:blip r:embed="rId3"/>
          <a:stretch>
            <a:fillRect/>
          </a:stretch>
        </p:blipFill>
        <p:spPr>
          <a:xfrm>
            <a:off x="7779306" y="2797016"/>
            <a:ext cx="321350" cy="257056"/>
          </a:xfrm>
          <a:prstGeom prst="rect">
            <a:avLst/>
          </a:prstGeom>
        </p:spPr>
      </p:pic>
      <p:sp>
        <p:nvSpPr>
          <p:cNvPr id="14" name="Text 9"/>
          <p:cNvSpPr/>
          <p:nvPr/>
        </p:nvSpPr>
        <p:spPr>
          <a:xfrm>
            <a:off x="8306276" y="2778204"/>
            <a:ext cx="2571036" cy="32123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Prata" pitchFamily="34" charset="0"/>
                <a:ea typeface="Prata" pitchFamily="34" charset="-122"/>
                <a:cs typeface="Prata" pitchFamily="34" charset="-120"/>
              </a:rPr>
              <a:t>Duration Impact</a:t>
            </a:r>
            <a:endParaRPr lang="en-US" sz="2000" dirty="0"/>
          </a:p>
        </p:txBody>
      </p:sp>
      <p:sp>
        <p:nvSpPr>
          <p:cNvPr id="15" name="Text 10"/>
          <p:cNvSpPr/>
          <p:nvPr/>
        </p:nvSpPr>
        <p:spPr>
          <a:xfrm>
            <a:off x="8306276" y="3305056"/>
            <a:ext cx="5406271" cy="987266"/>
          </a:xfrm>
          <a:prstGeom prst="rect">
            <a:avLst/>
          </a:prstGeom>
          <a:noFill/>
          <a:ln/>
        </p:spPr>
        <p:txBody>
          <a:bodyPr wrap="square" lIns="0" tIns="0" rIns="0" bIns="0" rtlCol="0" anchor="t"/>
          <a:lstStyle/>
          <a:p>
            <a:pPr marL="0" indent="0" algn="l">
              <a:lnSpc>
                <a:spcPts val="2550"/>
              </a:lnSpc>
              <a:buNone/>
            </a:pPr>
            <a:r>
              <a:rPr lang="en-US" sz="1600" b="1" dirty="0">
                <a:solidFill>
                  <a:srgbClr val="FFB071"/>
                </a:solidFill>
                <a:latin typeface="Raleway" pitchFamily="34" charset="0"/>
                <a:ea typeface="Raleway" pitchFamily="34" charset="-122"/>
                <a:cs typeface="Raleway" pitchFamily="34" charset="-120"/>
              </a:rPr>
              <a:t>Longer call durations</a:t>
            </a:r>
            <a:r>
              <a:rPr lang="en-US" sz="1600" dirty="0">
                <a:solidFill>
                  <a:srgbClr val="FFFFFF"/>
                </a:solidFill>
                <a:latin typeface="Raleway" pitchFamily="34" charset="0"/>
                <a:ea typeface="Raleway" pitchFamily="34" charset="-122"/>
                <a:cs typeface="Raleway" pitchFamily="34" charset="-120"/>
              </a:rPr>
              <a:t> may correlate with higher subscription outcomes, suggesting the importance of in-depth conversations.</a:t>
            </a:r>
            <a:endParaRPr lang="en-US" sz="1600" dirty="0"/>
          </a:p>
        </p:txBody>
      </p:sp>
      <p:sp>
        <p:nvSpPr>
          <p:cNvPr id="16" name="Shape 11"/>
          <p:cNvSpPr/>
          <p:nvPr/>
        </p:nvSpPr>
        <p:spPr>
          <a:xfrm>
            <a:off x="7573685" y="4811435"/>
            <a:ext cx="6344483" cy="2058829"/>
          </a:xfrm>
          <a:prstGeom prst="roundRect">
            <a:avLst>
              <a:gd name="adj" fmla="val 1499"/>
            </a:avLst>
          </a:prstGeom>
          <a:solidFill>
            <a:srgbClr val="022349"/>
          </a:solidFill>
          <a:ln/>
        </p:spPr>
        <p:txBody>
          <a:bodyPr/>
          <a:lstStyle/>
          <a:p>
            <a:endParaRPr lang="en-IN"/>
          </a:p>
        </p:txBody>
      </p:sp>
      <p:pic>
        <p:nvPicPr>
          <p:cNvPr id="17" name="Image 3" descr="preencoded.png"/>
          <p:cNvPicPr>
            <a:picLocks noChangeAspect="1"/>
          </p:cNvPicPr>
          <p:nvPr/>
        </p:nvPicPr>
        <p:blipFill>
          <a:blip r:embed="rId3"/>
          <a:stretch>
            <a:fillRect/>
          </a:stretch>
        </p:blipFill>
        <p:spPr>
          <a:xfrm>
            <a:off x="7779306" y="5087183"/>
            <a:ext cx="321350" cy="257056"/>
          </a:xfrm>
          <a:prstGeom prst="rect">
            <a:avLst/>
          </a:prstGeom>
        </p:spPr>
      </p:pic>
      <p:sp>
        <p:nvSpPr>
          <p:cNvPr id="18" name="Text 12"/>
          <p:cNvSpPr/>
          <p:nvPr/>
        </p:nvSpPr>
        <p:spPr>
          <a:xfrm>
            <a:off x="8306276" y="5068372"/>
            <a:ext cx="2571036" cy="321231"/>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Prata" pitchFamily="34" charset="0"/>
                <a:ea typeface="Prata" pitchFamily="34" charset="-122"/>
                <a:cs typeface="Prata" pitchFamily="34" charset="-120"/>
              </a:rPr>
              <a:t>Previous Outcomes</a:t>
            </a:r>
            <a:endParaRPr lang="en-US" sz="2000" dirty="0"/>
          </a:p>
        </p:txBody>
      </p:sp>
      <p:sp>
        <p:nvSpPr>
          <p:cNvPr id="19" name="Text 13"/>
          <p:cNvSpPr/>
          <p:nvPr/>
        </p:nvSpPr>
        <p:spPr>
          <a:xfrm>
            <a:off x="8306276" y="5595223"/>
            <a:ext cx="5406271" cy="987266"/>
          </a:xfrm>
          <a:prstGeom prst="rect">
            <a:avLst/>
          </a:prstGeom>
          <a:noFill/>
          <a:ln/>
        </p:spPr>
        <p:txBody>
          <a:bodyPr wrap="square" lIns="0" tIns="0" rIns="0" bIns="0" rtlCol="0" anchor="t"/>
          <a:lstStyle/>
          <a:p>
            <a:pPr marL="0" indent="0" algn="l">
              <a:lnSpc>
                <a:spcPts val="2550"/>
              </a:lnSpc>
              <a:buNone/>
            </a:pPr>
            <a:r>
              <a:rPr lang="en-US" sz="1600" dirty="0">
                <a:solidFill>
                  <a:srgbClr val="FFFFFF"/>
                </a:solidFill>
                <a:latin typeface="Raleway" pitchFamily="34" charset="0"/>
                <a:ea typeface="Raleway" pitchFamily="34" charset="-122"/>
                <a:cs typeface="Raleway" pitchFamily="34" charset="-120"/>
              </a:rPr>
              <a:t>Past campaign success significantly </a:t>
            </a:r>
            <a:r>
              <a:rPr lang="en-US" sz="1600" b="1" dirty="0">
                <a:solidFill>
                  <a:srgbClr val="FFB071"/>
                </a:solidFill>
                <a:latin typeface="Raleway" pitchFamily="34" charset="0"/>
                <a:ea typeface="Raleway" pitchFamily="34" charset="-122"/>
                <a:cs typeface="Raleway" pitchFamily="34" charset="-120"/>
              </a:rPr>
              <a:t>influences current subscription likelihood</a:t>
            </a:r>
            <a:r>
              <a:rPr lang="en-US" sz="1600" dirty="0">
                <a:solidFill>
                  <a:srgbClr val="FFFFFF"/>
                </a:solidFill>
                <a:latin typeface="Raleway" pitchFamily="34" charset="0"/>
                <a:ea typeface="Raleway" pitchFamily="34" charset="-122"/>
                <a:cs typeface="Raleway" pitchFamily="34" charset="-120"/>
              </a:rPr>
              <a:t>, emphasizing the value of historical data.</a:t>
            </a:r>
            <a:endParaRPr lang="en-US" sz="1600" dirty="0"/>
          </a:p>
        </p:txBody>
      </p:sp>
      <p:sp>
        <p:nvSpPr>
          <p:cNvPr id="20" name="Text 14"/>
          <p:cNvSpPr/>
          <p:nvPr/>
        </p:nvSpPr>
        <p:spPr>
          <a:xfrm>
            <a:off x="263366" y="7366277"/>
            <a:ext cx="13190696" cy="329089"/>
          </a:xfrm>
          <a:prstGeom prst="rect">
            <a:avLst/>
          </a:prstGeom>
          <a:noFill/>
          <a:ln/>
        </p:spPr>
        <p:txBody>
          <a:bodyPr wrap="none" lIns="0" tIns="0" rIns="0" bIns="0" rtlCol="0" anchor="t"/>
          <a:lstStyle/>
          <a:p>
            <a:pPr marL="0" indent="0" algn="l">
              <a:lnSpc>
                <a:spcPts val="2550"/>
              </a:lnSpc>
              <a:buNone/>
            </a:pPr>
            <a:r>
              <a:rPr lang="en-US" sz="2400" b="1" dirty="0">
                <a:solidFill>
                  <a:srgbClr val="CFCBBF"/>
                </a:solidFill>
                <a:latin typeface="Raleway" pitchFamily="34" charset="0"/>
                <a:ea typeface="Raleway" pitchFamily="34" charset="-122"/>
                <a:cs typeface="Raleway" pitchFamily="34" charset="-120"/>
              </a:rPr>
              <a:t>These patterns enable us to refine campaign timing, content, and targeting for maximum impact.</a:t>
            </a:r>
            <a:endParaRPr lang="en-US" sz="24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5899" y="178534"/>
            <a:ext cx="5620464" cy="469463"/>
          </a:xfrm>
          <a:prstGeom prst="rect">
            <a:avLst/>
          </a:prstGeom>
          <a:noFill/>
          <a:ln/>
        </p:spPr>
        <p:txBody>
          <a:bodyPr wrap="none" lIns="0" tIns="0" rIns="0" bIns="0" rtlCol="0" anchor="t"/>
          <a:lstStyle/>
          <a:p>
            <a:pPr marL="0" indent="0" algn="l">
              <a:lnSpc>
                <a:spcPts val="3650"/>
              </a:lnSpc>
              <a:buNone/>
            </a:pPr>
            <a:r>
              <a:rPr lang="en-US" sz="2950" dirty="0">
                <a:solidFill>
                  <a:srgbClr val="F2E782"/>
                </a:solidFill>
                <a:latin typeface="Prata" pitchFamily="34" charset="0"/>
                <a:ea typeface="Prata" pitchFamily="34" charset="-122"/>
                <a:cs typeface="Prata" pitchFamily="34" charset="-120"/>
              </a:rPr>
              <a:t>Visual Evidence: Data in Action</a:t>
            </a:r>
            <a:endParaRPr lang="en-US" sz="2950" dirty="0"/>
          </a:p>
        </p:txBody>
      </p:sp>
      <p:sp>
        <p:nvSpPr>
          <p:cNvPr id="3" name="Text 1"/>
          <p:cNvSpPr/>
          <p:nvPr/>
        </p:nvSpPr>
        <p:spPr>
          <a:xfrm>
            <a:off x="518279" y="789711"/>
            <a:ext cx="6606064" cy="1380985"/>
          </a:xfrm>
          <a:prstGeom prst="rect">
            <a:avLst/>
          </a:prstGeom>
          <a:noFill/>
          <a:ln/>
        </p:spPr>
        <p:txBody>
          <a:bodyPr wrap="square" lIns="0" tIns="0" rIns="0" bIns="0" rtlCol="0" anchor="t"/>
          <a:lstStyle/>
          <a:p>
            <a:pPr marL="0" indent="0" algn="l">
              <a:buNone/>
            </a:pPr>
            <a:r>
              <a:rPr lang="en-US" sz="2200" b="1" dirty="0">
                <a:solidFill>
                  <a:srgbClr val="CFCBBF"/>
                </a:solidFill>
                <a:latin typeface="Raleway" pitchFamily="34" charset="0"/>
                <a:ea typeface="Raleway" pitchFamily="34" charset="-122"/>
                <a:cs typeface="Raleway" pitchFamily="34" charset="-120"/>
              </a:rPr>
              <a:t>Subscription Imbalance:</a:t>
            </a:r>
            <a:r>
              <a:rPr lang="en-US" sz="2200" dirty="0">
                <a:solidFill>
                  <a:srgbClr val="CFCBBF"/>
                </a:solidFill>
                <a:latin typeface="Raleway" pitchFamily="34" charset="0"/>
                <a:ea typeface="Raleway" pitchFamily="34" charset="-122"/>
                <a:cs typeface="Raleway" pitchFamily="34" charset="-120"/>
              </a:rPr>
              <a:t> A bar chart clearly shows the stark difference between subscribers and non-subscribers, confirming our target imbalance challenge.</a:t>
            </a:r>
            <a:endParaRPr lang="en-US" sz="2200" dirty="0"/>
          </a:p>
        </p:txBody>
      </p:sp>
      <p:pic>
        <p:nvPicPr>
          <p:cNvPr id="4" name="Image 0" descr="preencoded.png"/>
          <p:cNvPicPr>
            <a:picLocks noChangeAspect="1"/>
          </p:cNvPicPr>
          <p:nvPr/>
        </p:nvPicPr>
        <p:blipFill>
          <a:blip r:embed="rId3"/>
          <a:stretch>
            <a:fillRect/>
          </a:stretch>
        </p:blipFill>
        <p:spPr>
          <a:xfrm>
            <a:off x="518279" y="2345635"/>
            <a:ext cx="6606064" cy="5337555"/>
          </a:xfrm>
          <a:prstGeom prst="rect">
            <a:avLst/>
          </a:prstGeom>
        </p:spPr>
      </p:pic>
      <p:sp>
        <p:nvSpPr>
          <p:cNvPr id="5" name="Text 2"/>
          <p:cNvSpPr/>
          <p:nvPr/>
        </p:nvSpPr>
        <p:spPr>
          <a:xfrm>
            <a:off x="7498437" y="901023"/>
            <a:ext cx="6606064" cy="1158359"/>
          </a:xfrm>
          <a:prstGeom prst="rect">
            <a:avLst/>
          </a:prstGeom>
          <a:noFill/>
          <a:ln/>
        </p:spPr>
        <p:txBody>
          <a:bodyPr wrap="square" lIns="0" tIns="0" rIns="0" bIns="0" rtlCol="0" anchor="t"/>
          <a:lstStyle/>
          <a:p>
            <a:pPr marL="0" indent="0" algn="l">
              <a:buNone/>
            </a:pPr>
            <a:r>
              <a:rPr lang="en-US" sz="2200" b="1" dirty="0">
                <a:solidFill>
                  <a:srgbClr val="CFCBBF"/>
                </a:solidFill>
                <a:latin typeface="Raleway" pitchFamily="34" charset="0"/>
                <a:ea typeface="Raleway" pitchFamily="34" charset="-122"/>
                <a:cs typeface="Raleway" pitchFamily="34" charset="-120"/>
              </a:rPr>
              <a:t>Predictive Power of Duration:</a:t>
            </a:r>
            <a:r>
              <a:rPr lang="en-US" sz="2200" dirty="0">
                <a:solidFill>
                  <a:srgbClr val="CFCBBF"/>
                </a:solidFill>
                <a:latin typeface="Raleway" pitchFamily="34" charset="0"/>
                <a:ea typeface="Raleway" pitchFamily="34" charset="-122"/>
                <a:cs typeface="Raleway" pitchFamily="34" charset="-120"/>
              </a:rPr>
              <a:t> A heatmap reveals a strong correlation between call duration and subscription, reinforcing its importance.</a:t>
            </a:r>
            <a:endParaRPr lang="en-US" sz="2200" dirty="0"/>
          </a:p>
        </p:txBody>
      </p:sp>
      <p:pic>
        <p:nvPicPr>
          <p:cNvPr id="6" name="Image 1" descr="preencoded.png"/>
          <p:cNvPicPr>
            <a:picLocks noChangeAspect="1"/>
          </p:cNvPicPr>
          <p:nvPr/>
        </p:nvPicPr>
        <p:blipFill>
          <a:blip r:embed="rId4"/>
          <a:stretch>
            <a:fillRect/>
          </a:stretch>
        </p:blipFill>
        <p:spPr>
          <a:xfrm>
            <a:off x="7498437" y="2345635"/>
            <a:ext cx="6606064" cy="5337555"/>
          </a:xfrm>
          <a:prstGeom prst="rect">
            <a:avLst/>
          </a:prstGeom>
        </p:spPr>
      </p:pic>
      <p:sp>
        <p:nvSpPr>
          <p:cNvPr id="7" name="Text 3"/>
          <p:cNvSpPr/>
          <p:nvPr/>
        </p:nvSpPr>
        <p:spPr>
          <a:xfrm>
            <a:off x="525899" y="7858129"/>
            <a:ext cx="13578602" cy="404695"/>
          </a:xfrm>
          <a:prstGeom prst="rect">
            <a:avLst/>
          </a:prstGeom>
          <a:noFill/>
          <a:ln/>
        </p:spPr>
        <p:txBody>
          <a:bodyPr wrap="none" lIns="0" tIns="0" rIns="0" bIns="0" rtlCol="0" anchor="t"/>
          <a:lstStyle/>
          <a:p>
            <a:pPr marL="0" indent="0" algn="l">
              <a:lnSpc>
                <a:spcPts val="1850"/>
              </a:lnSpc>
              <a:buNone/>
            </a:pPr>
            <a:r>
              <a:rPr lang="en-US" b="1" dirty="0">
                <a:solidFill>
                  <a:srgbClr val="CFCBBF"/>
                </a:solidFill>
                <a:latin typeface="Raleway" pitchFamily="34" charset="0"/>
                <a:ea typeface="Raleway" pitchFamily="34" charset="-122"/>
                <a:cs typeface="Raleway" pitchFamily="34" charset="-120"/>
              </a:rPr>
              <a:t>Visual analysis of our data not only confirms our findings but also provides intuitive understanding of the underlying patterns.</a:t>
            </a:r>
            <a:endParaRPr lang="en-US" sz="14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603</TotalTime>
  <Words>1421</Words>
  <Application>Microsoft Office PowerPoint</Application>
  <PresentationFormat>Custom</PresentationFormat>
  <Paragraphs>155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Prata Light</vt: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Dhanasekaran Mohanraj</cp:lastModifiedBy>
  <cp:revision>12</cp:revision>
  <dcterms:created xsi:type="dcterms:W3CDTF">2025-08-31T11:40:55Z</dcterms:created>
  <dcterms:modified xsi:type="dcterms:W3CDTF">2025-08-31T22:02:17Z</dcterms:modified>
</cp:coreProperties>
</file>